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79" r:id="rId3"/>
    <p:sldId id="283" r:id="rId4"/>
    <p:sldId id="286" r:id="rId5"/>
    <p:sldId id="284" r:id="rId6"/>
    <p:sldId id="285" r:id="rId7"/>
    <p:sldId id="281" r:id="rId8"/>
    <p:sldId id="291" r:id="rId9"/>
    <p:sldId id="287" r:id="rId10"/>
    <p:sldId id="290" r:id="rId11"/>
    <p:sldId id="289" r:id="rId12"/>
    <p:sldId id="288" r:id="rId13"/>
    <p:sldId id="293" r:id="rId14"/>
    <p:sldId id="292" r:id="rId15"/>
    <p:sldId id="294" r:id="rId16"/>
    <p:sldId id="295" r:id="rId17"/>
    <p:sldId id="296" r:id="rId18"/>
    <p:sldId id="297" r:id="rId19"/>
    <p:sldId id="298" r:id="rId20"/>
    <p:sldId id="273" r:id="rId21"/>
    <p:sldId id="299"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Fira Sans Extra Condensed" panose="020B0604020202020204" charset="0"/>
      <p:regular r:id="rId28"/>
      <p:bold r:id="rId29"/>
      <p:italic r:id="rId30"/>
      <p:boldItalic r:id="rId31"/>
    </p:embeddedFont>
    <p:embeddedFont>
      <p:font typeface="Montserrat" panose="020B0604020202020204" charset="0"/>
      <p:regular r:id="rId32"/>
      <p:bold r:id="rId33"/>
      <p:italic r:id="rId34"/>
      <p:boldItalic r:id="rId35"/>
    </p:embeddedFont>
    <p:embeddedFont>
      <p:font typeface="Montserrat Light" panose="020B0604020202020204" charset="0"/>
      <p:regular r:id="rId36"/>
      <p:italic r:id="rId37"/>
    </p:embeddedFont>
    <p:embeddedFont>
      <p:font typeface="Montserrat Medium" panose="020B0604020202020204" charset="0"/>
      <p:regular r:id="rId38"/>
      <p:bold r:id="rId39"/>
      <p:italic r:id="rId40"/>
      <p:boldItalic r:id="rId41"/>
    </p:embeddedFont>
    <p:embeddedFont>
      <p:font typeface="Montserrat SemiBold"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6D982D-0473-4F59-AFDC-3A93C8454563}">
  <a:tblStyle styleId="{C06D982D-0473-4F59-AFDC-3A93C84545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55" autoAdjust="0"/>
  </p:normalViewPr>
  <p:slideViewPr>
    <p:cSldViewPr snapToGrid="0">
      <p:cViewPr varScale="1">
        <p:scale>
          <a:sx n="131" d="100"/>
          <a:sy n="131" d="100"/>
        </p:scale>
        <p:origin x="9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hea.info/Immagini/Global-Policy-Forum-Statement.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hea.info/Immagini/ANNEX-1-EHEA-STATEMENTS-ON-FUNDAMENTAL-VALU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hea.info/Upload/Rome_Ministerial_Communique_Annex_I.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hea.info/Immagini/ANNEX-1-EHEA-STATEMENTS-ON-FUNDAMENTAL-VALUE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fc6f885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5fc6f885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3150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WG on Mobility was included in the 2007 2012 Action Plan, which developed an Action plan on mobility in 2012. https://ehea.info/media.ehea.info/file/2012_Bucharest/39/2/2012_EHEA_Mobility_Strategy_606392.pdf</a:t>
            </a:r>
          </a:p>
          <a:p>
            <a:pPr marL="0" lvl="0" indent="0" algn="l" rtl="0">
              <a:spcBef>
                <a:spcPts val="0"/>
              </a:spcBef>
              <a:spcAft>
                <a:spcPts val="0"/>
              </a:spcAft>
              <a:buNone/>
            </a:pPr>
            <a:r>
              <a:rPr lang="en-US" dirty="0"/>
              <a:t>2009 Leuven and Louvain-la-</a:t>
            </a:r>
            <a:r>
              <a:rPr lang="en-US" dirty="0" err="1"/>
              <a:t>Neuve</a:t>
            </a:r>
            <a:r>
              <a:rPr lang="en-US" dirty="0"/>
              <a:t>:  In 2020, at least 20% of those graduating in the European Higher Education Area should have had a study or training period abroad.</a:t>
            </a:r>
            <a:endParaRPr dirty="0"/>
          </a:p>
        </p:txBody>
      </p:sp>
    </p:spTree>
    <p:extLst>
      <p:ext uri="{BB962C8B-B14F-4D97-AF65-F5344CB8AC3E}">
        <p14:creationId xmlns:p14="http://schemas.microsoft.com/office/powerpoint/2010/main" val="111551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390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https://ehea.info/Immagini/Global-Policy-Forum-Statement.pdf</a:t>
            </a:r>
            <a:endParaRPr dirty="0"/>
          </a:p>
        </p:txBody>
      </p:sp>
    </p:spTree>
    <p:extLst>
      <p:ext uri="{BB962C8B-B14F-4D97-AF65-F5344CB8AC3E}">
        <p14:creationId xmlns:p14="http://schemas.microsoft.com/office/powerpoint/2010/main" val="423028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465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5551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887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2658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9390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https://ehea.info/media.ehea.info/file/2015_Yerevan/72/5/ECTS_Users_Guide_2015_613725.pdf</a:t>
            </a:r>
            <a:endParaRPr dirty="0"/>
          </a:p>
        </p:txBody>
      </p:sp>
    </p:spTree>
    <p:extLst>
      <p:ext uri="{BB962C8B-B14F-4D97-AF65-F5344CB8AC3E}">
        <p14:creationId xmlns:p14="http://schemas.microsoft.com/office/powerpoint/2010/main" val="216146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fc6f885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5fc6f885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6962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a5868fc0f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a5868fc0f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fc6f885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5fc6f885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39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fc6f885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5fc6f885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22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fc6f885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5fc6f885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0771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fc6f885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5fc6f885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primary authors are ENQA, ESU, EUA and EURASHE - the E4 Group, in cooperation with Business Europe, EI and EQAR.</a:t>
            </a:r>
            <a:endParaRPr dirty="0"/>
          </a:p>
        </p:txBody>
      </p:sp>
    </p:spTree>
    <p:extLst>
      <p:ext uri="{BB962C8B-B14F-4D97-AF65-F5344CB8AC3E}">
        <p14:creationId xmlns:p14="http://schemas.microsoft.com/office/powerpoint/2010/main" val="329069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fc6f885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5fc6f885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92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2021-2024 cycle, the BFUG had in total 13 working structures, excluding the Drafting</a:t>
            </a:r>
            <a:r>
              <a:rPr lang="ro-RO" dirty="0"/>
              <a:t> </a:t>
            </a:r>
            <a:r>
              <a:rPr lang="en-US" dirty="0"/>
              <a:t>Committee. This implies 2.5 working structures more than the average for the last 6 cycles of the</a:t>
            </a:r>
            <a:r>
              <a:rPr lang="ro-RO" dirty="0"/>
              <a:t> </a:t>
            </a:r>
            <a:r>
              <a:rPr lang="en-US" dirty="0"/>
              <a:t>EHEA, which is 11.5 working structures. </a:t>
            </a:r>
            <a:endParaRPr lang="ro-RO" dirty="0"/>
          </a:p>
          <a:p>
            <a:r>
              <a:rPr lang="en-US" dirty="0"/>
              <a:t>The cycle with the most working structures has been the</a:t>
            </a:r>
            <a:r>
              <a:rPr lang="ro-RO" dirty="0"/>
              <a:t> </a:t>
            </a:r>
            <a:r>
              <a:rPr lang="en-US" dirty="0"/>
              <a:t>2007-2009 cycle, with 15 working structures.</a:t>
            </a:r>
          </a:p>
          <a:p>
            <a:r>
              <a:rPr lang="en-US" dirty="0"/>
              <a:t>The proposal for the Work </a:t>
            </a:r>
            <a:r>
              <a:rPr lang="en-US" dirty="0" err="1"/>
              <a:t>Programme</a:t>
            </a:r>
            <a:r>
              <a:rPr lang="en-US" dirty="0"/>
              <a:t> 2024-2027 includes 1</a:t>
            </a:r>
            <a:r>
              <a:rPr lang="ro-RO" dirty="0"/>
              <a:t>1</a:t>
            </a:r>
            <a:r>
              <a:rPr lang="en-US" dirty="0"/>
              <a:t> working structures, excluding the</a:t>
            </a:r>
            <a:r>
              <a:rPr lang="ro-RO" dirty="0"/>
              <a:t> </a:t>
            </a:r>
            <a:r>
              <a:rPr lang="en-US" dirty="0"/>
              <a:t>Drafting Committee and the two dedicated processes of revising the ECTS Users’ Guide and the</a:t>
            </a:r>
            <a:r>
              <a:rPr lang="ro-RO" dirty="0"/>
              <a:t> </a:t>
            </a:r>
            <a:r>
              <a:rPr lang="en-US" dirty="0"/>
              <a:t>ESG.</a:t>
            </a:r>
          </a:p>
        </p:txBody>
      </p:sp>
    </p:spTree>
    <p:extLst>
      <p:ext uri="{BB962C8B-B14F-4D97-AF65-F5344CB8AC3E}">
        <p14:creationId xmlns:p14="http://schemas.microsoft.com/office/powerpoint/2010/main" val="286993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Rome: https://ehea.info/Upload/Rome_Ministerial_Communique_Annex_II.pdf</a:t>
            </a:r>
            <a:endParaRPr lang="ro-RO" dirty="0"/>
          </a:p>
          <a:p>
            <a:pPr marL="0" lvl="0" indent="0" algn="l" rtl="0">
              <a:spcBef>
                <a:spcPts val="0"/>
              </a:spcBef>
              <a:spcAft>
                <a:spcPts val="0"/>
              </a:spcAft>
              <a:buNone/>
            </a:pPr>
            <a:r>
              <a:rPr lang="ro-RO" dirty="0"/>
              <a:t>https://ehea.info/Immagini/BFUG-WG-on-SD-Indicators-and-Descriptors-Final.pdf</a:t>
            </a:r>
          </a:p>
          <a:p>
            <a:pPr marL="0" lvl="0" indent="0" algn="l" rtl="0">
              <a:spcBef>
                <a:spcPts val="0"/>
              </a:spcBef>
              <a:spcAft>
                <a:spcPts val="0"/>
              </a:spcAft>
              <a:buNone/>
            </a:pPr>
            <a:r>
              <a:rPr lang="en-US" dirty="0">
                <a:hlinkClick r:id="rId3"/>
              </a:rPr>
              <a:t>https://ehea.info/Immagini/ANNEX-1-EHEA-STATEMENTS-ON-FUNDAMENTAL-VALUES.pdf</a:t>
            </a:r>
            <a:endParaRPr dirty="0"/>
          </a:p>
        </p:txBody>
      </p:sp>
    </p:spTree>
    <p:extLst>
      <p:ext uri="{BB962C8B-B14F-4D97-AF65-F5344CB8AC3E}">
        <p14:creationId xmlns:p14="http://schemas.microsoft.com/office/powerpoint/2010/main" val="204053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Academic freedom, as defined in the Rome Communique </a:t>
            </a:r>
            <a:r>
              <a:rPr lang="en-US" dirty="0">
                <a:hlinkClick r:id="rId3"/>
              </a:rPr>
              <a:t>https://ehea.info/Upload/Rome_Ministerial_Communique_Annex_I.pdf</a:t>
            </a:r>
            <a:endParaRPr lang="en-US" dirty="0"/>
          </a:p>
          <a:p>
            <a:pPr marL="0" lvl="0" indent="0" algn="l" rtl="0">
              <a:spcBef>
                <a:spcPts val="0"/>
              </a:spcBef>
              <a:spcAft>
                <a:spcPts val="0"/>
              </a:spcAft>
              <a:buNone/>
            </a:pPr>
            <a:r>
              <a:rPr lang="en-US" dirty="0"/>
              <a:t>Tirana: academic integrity, institutional autonomy, Participation of students and staff in higher education governance, Public responsibility for higher education, Public responsibility of higher education </a:t>
            </a:r>
            <a:r>
              <a:rPr lang="en-US" dirty="0">
                <a:hlinkClick r:id="rId4"/>
              </a:rPr>
              <a:t>https://ehea.info/Immagini/ANNEX-1-EHEA-STATEMENTS-ON-FUNDAMENTAL-VALUES.pdf</a:t>
            </a:r>
            <a:endParaRPr lang="en-US" dirty="0"/>
          </a:p>
          <a:p>
            <a:pPr marL="0" lvl="0" indent="0" algn="l" rtl="0">
              <a:spcBef>
                <a:spcPts val="0"/>
              </a:spcBef>
              <a:spcAft>
                <a:spcPts val="0"/>
              </a:spcAft>
              <a:buNone/>
            </a:pPr>
            <a:r>
              <a:rPr lang="en-US" dirty="0"/>
              <a:t>https://ehea.info/Immagini/WG-on-FV-Final-Version1.pdf - Monitoring framework</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7341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577992"/>
            <a:ext cx="4487400" cy="15579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4"/>
              </a:buClr>
              <a:buSzPts val="5200"/>
              <a:buNone/>
              <a:defRPr sz="5000">
                <a:solidFill>
                  <a:schemeClr val="accent4"/>
                </a:solidFill>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sp>
        <p:nvSpPr>
          <p:cNvPr id="10" name="Google Shape;10;p2"/>
          <p:cNvSpPr txBox="1">
            <a:spLocks noGrp="1"/>
          </p:cNvSpPr>
          <p:nvPr>
            <p:ph type="subTitle" idx="1"/>
          </p:nvPr>
        </p:nvSpPr>
        <p:spPr>
          <a:xfrm>
            <a:off x="715100" y="3135908"/>
            <a:ext cx="4487400" cy="42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FFFFFF"/>
        </a:solidFill>
        <a:effectLst/>
      </p:bgPr>
    </p:bg>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79625"/>
            <a:ext cx="77040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17" name="Google Shape;17;p4"/>
          <p:cNvSpPr txBox="1">
            <a:spLocks noGrp="1"/>
          </p:cNvSpPr>
          <p:nvPr>
            <p:ph type="title"/>
          </p:nvPr>
        </p:nvSpPr>
        <p:spPr>
          <a:xfrm>
            <a:off x="452550" y="411475"/>
            <a:ext cx="8238900" cy="56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400"/>
              <a:buFont typeface="Fira Sans Extra Condensed"/>
              <a:buNone/>
              <a:defRPr sz="2400" b="1"/>
            </a:lvl1pPr>
            <a:lvl2pPr lvl="1"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2pPr>
            <a:lvl3pPr lvl="2"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3pPr>
            <a:lvl4pPr lvl="3"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4pPr>
            <a:lvl5pPr lvl="4"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5pPr>
            <a:lvl6pPr lvl="5"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6pPr>
            <a:lvl7pPr lvl="6"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7pPr>
            <a:lvl8pPr lvl="7"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8pPr>
            <a:lvl9pPr lvl="8"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Montserrat"/>
              <a:buNone/>
              <a:defRPr sz="2400" b="1">
                <a:latin typeface="Montserrat"/>
                <a:ea typeface="Montserrat"/>
                <a:cs typeface="Montserrat"/>
                <a:sym typeface="Montserrat"/>
              </a:defRPr>
            </a:lvl1pPr>
            <a:lvl2pPr lvl="1" algn="ctr">
              <a:lnSpc>
                <a:spcPct val="100000"/>
              </a:lnSpc>
              <a:spcBef>
                <a:spcPts val="0"/>
              </a:spcBef>
              <a:spcAft>
                <a:spcPts val="0"/>
              </a:spcAft>
              <a:buSzPts val="2400"/>
              <a:buFont typeface="Montserrat"/>
              <a:buNone/>
              <a:defRPr sz="2400" b="1">
                <a:latin typeface="Montserrat"/>
                <a:ea typeface="Montserrat"/>
                <a:cs typeface="Montserrat"/>
                <a:sym typeface="Montserrat"/>
              </a:defRPr>
            </a:lvl2pPr>
            <a:lvl3pPr lvl="2" algn="ctr">
              <a:lnSpc>
                <a:spcPct val="100000"/>
              </a:lnSpc>
              <a:spcBef>
                <a:spcPts val="0"/>
              </a:spcBef>
              <a:spcAft>
                <a:spcPts val="0"/>
              </a:spcAft>
              <a:buSzPts val="2400"/>
              <a:buFont typeface="Montserrat"/>
              <a:buNone/>
              <a:defRPr sz="2400" b="1">
                <a:latin typeface="Montserrat"/>
                <a:ea typeface="Montserrat"/>
                <a:cs typeface="Montserrat"/>
                <a:sym typeface="Montserrat"/>
              </a:defRPr>
            </a:lvl3pPr>
            <a:lvl4pPr lvl="3" algn="ctr">
              <a:lnSpc>
                <a:spcPct val="100000"/>
              </a:lnSpc>
              <a:spcBef>
                <a:spcPts val="0"/>
              </a:spcBef>
              <a:spcAft>
                <a:spcPts val="0"/>
              </a:spcAft>
              <a:buSzPts val="2400"/>
              <a:buFont typeface="Montserrat"/>
              <a:buNone/>
              <a:defRPr sz="2400" b="1">
                <a:latin typeface="Montserrat"/>
                <a:ea typeface="Montserrat"/>
                <a:cs typeface="Montserrat"/>
                <a:sym typeface="Montserrat"/>
              </a:defRPr>
            </a:lvl4pPr>
            <a:lvl5pPr lvl="4" algn="ctr">
              <a:lnSpc>
                <a:spcPct val="100000"/>
              </a:lnSpc>
              <a:spcBef>
                <a:spcPts val="0"/>
              </a:spcBef>
              <a:spcAft>
                <a:spcPts val="0"/>
              </a:spcAft>
              <a:buSzPts val="2400"/>
              <a:buFont typeface="Montserrat"/>
              <a:buNone/>
              <a:defRPr sz="2400" b="1">
                <a:latin typeface="Montserrat"/>
                <a:ea typeface="Montserrat"/>
                <a:cs typeface="Montserrat"/>
                <a:sym typeface="Montserrat"/>
              </a:defRPr>
            </a:lvl5pPr>
            <a:lvl6pPr lvl="5" algn="ctr">
              <a:lnSpc>
                <a:spcPct val="100000"/>
              </a:lnSpc>
              <a:spcBef>
                <a:spcPts val="0"/>
              </a:spcBef>
              <a:spcAft>
                <a:spcPts val="0"/>
              </a:spcAft>
              <a:buSzPts val="2400"/>
              <a:buFont typeface="Montserrat"/>
              <a:buNone/>
              <a:defRPr sz="2400" b="1">
                <a:latin typeface="Montserrat"/>
                <a:ea typeface="Montserrat"/>
                <a:cs typeface="Montserrat"/>
                <a:sym typeface="Montserrat"/>
              </a:defRPr>
            </a:lvl6pPr>
            <a:lvl7pPr lvl="6" algn="ctr">
              <a:lnSpc>
                <a:spcPct val="100000"/>
              </a:lnSpc>
              <a:spcBef>
                <a:spcPts val="0"/>
              </a:spcBef>
              <a:spcAft>
                <a:spcPts val="0"/>
              </a:spcAft>
              <a:buSzPts val="2400"/>
              <a:buFont typeface="Montserrat"/>
              <a:buNone/>
              <a:defRPr sz="2400" b="1">
                <a:latin typeface="Montserrat"/>
                <a:ea typeface="Montserrat"/>
                <a:cs typeface="Montserrat"/>
                <a:sym typeface="Montserrat"/>
              </a:defRPr>
            </a:lvl7pPr>
            <a:lvl8pPr lvl="7" algn="ctr">
              <a:lnSpc>
                <a:spcPct val="100000"/>
              </a:lnSpc>
              <a:spcBef>
                <a:spcPts val="0"/>
              </a:spcBef>
              <a:spcAft>
                <a:spcPts val="0"/>
              </a:spcAft>
              <a:buSzPts val="2400"/>
              <a:buFont typeface="Montserrat"/>
              <a:buNone/>
              <a:defRPr sz="2400" b="1">
                <a:latin typeface="Montserrat"/>
                <a:ea typeface="Montserrat"/>
                <a:cs typeface="Montserrat"/>
                <a:sym typeface="Montserrat"/>
              </a:defRPr>
            </a:lvl8pPr>
            <a:lvl9pPr lvl="8" algn="ctr">
              <a:lnSpc>
                <a:spcPct val="100000"/>
              </a:lnSpc>
              <a:spcBef>
                <a:spcPts val="0"/>
              </a:spcBef>
              <a:spcAft>
                <a:spcPts val="0"/>
              </a:spcAft>
              <a:buSzPts val="2400"/>
              <a:buFont typeface="Montserrat"/>
              <a:buNone/>
              <a:defRPr sz="2400" b="1">
                <a:latin typeface="Montserrat"/>
                <a:ea typeface="Montserrat"/>
                <a:cs typeface="Montserrat"/>
                <a:sym typeface="Montserrat"/>
              </a:defRPr>
            </a:lvl9pPr>
          </a:lstStyle>
          <a:p>
            <a:endParaRPr/>
          </a:p>
        </p:txBody>
      </p:sp>
      <p:sp>
        <p:nvSpPr>
          <p:cNvPr id="20" name="Google Shape;20;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9pPr>
          </a:lstStyle>
          <a:p>
            <a:endParaRPr/>
          </a:p>
        </p:txBody>
      </p:sp>
      <p:sp>
        <p:nvSpPr>
          <p:cNvPr id="21" name="Google Shape;21;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 name="Google Shape;23;p5"/>
          <p:cNvSpPr txBox="1">
            <a:spLocks noGrp="1"/>
          </p:cNvSpPr>
          <p:nvPr>
            <p:ph type="title"/>
          </p:nvPr>
        </p:nvSpPr>
        <p:spPr>
          <a:xfrm>
            <a:off x="452550" y="411475"/>
            <a:ext cx="8238900" cy="56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400"/>
              <a:buFont typeface="Fira Sans Extra Condensed"/>
              <a:buNone/>
              <a:defRPr sz="2400" b="1"/>
            </a:lvl1pPr>
            <a:lvl2pPr lvl="1"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2pPr>
            <a:lvl3pPr lvl="2"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3pPr>
            <a:lvl4pPr lvl="3"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4pPr>
            <a:lvl5pPr lvl="4"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5pPr>
            <a:lvl6pPr lvl="5"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6pPr>
            <a:lvl7pPr lvl="6"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7pPr>
            <a:lvl8pPr lvl="7"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8pPr>
            <a:lvl9pPr lvl="8"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FFFFF"/>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2550" y="411475"/>
            <a:ext cx="8238900" cy="56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400"/>
              <a:buFont typeface="Fira Sans Extra Condensed"/>
              <a:buNone/>
              <a:defRPr sz="2400" b="1"/>
            </a:lvl1pPr>
            <a:lvl2pPr lvl="1"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2pPr>
            <a:lvl3pPr lvl="2"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3pPr>
            <a:lvl4pPr lvl="3"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4pPr>
            <a:lvl5pPr lvl="4"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5pPr>
            <a:lvl6pPr lvl="5"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6pPr>
            <a:lvl7pPr lvl="6"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7pPr>
            <a:lvl8pPr lvl="7"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8pPr>
            <a:lvl9pPr lvl="8"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FFFFFF"/>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28" name="Google Shape;28;p7"/>
          <p:cNvSpPr txBox="1">
            <a:spLocks noGrp="1"/>
          </p:cNvSpPr>
          <p:nvPr>
            <p:ph type="title"/>
          </p:nvPr>
        </p:nvSpPr>
        <p:spPr>
          <a:xfrm>
            <a:off x="452550" y="411475"/>
            <a:ext cx="8238900" cy="56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400"/>
              <a:buFont typeface="Fira Sans Extra Condensed"/>
              <a:buNone/>
              <a:defRPr sz="2400" b="1"/>
            </a:lvl1pPr>
            <a:lvl2pPr lvl="1"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2pPr>
            <a:lvl3pPr lvl="2"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3pPr>
            <a:lvl4pPr lvl="3"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4pPr>
            <a:lvl5pPr lvl="4"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5pPr>
            <a:lvl6pPr lvl="5"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6pPr>
            <a:lvl7pPr lvl="6"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7pPr>
            <a:lvl8pPr lvl="7"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8pPr>
            <a:lvl9pPr lvl="8" algn="ctr" rtl="0">
              <a:spcBef>
                <a:spcPts val="0"/>
              </a:spcBef>
              <a:spcAft>
                <a:spcPts val="0"/>
              </a:spcAft>
              <a:buSzPts val="2400"/>
              <a:buFont typeface="Fira Sans Extra Condensed"/>
              <a:buNone/>
              <a:defRPr sz="2400" b="1">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FFFFF"/>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FFFFFF"/>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FFFFF"/>
        </a:solid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2550" y="411475"/>
            <a:ext cx="8238900" cy="56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1pPr>
            <a:lvl2pPr lvl="1" algn="ctr"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2pPr>
            <a:lvl3pPr lvl="2" algn="ctr"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3pPr>
            <a:lvl4pPr lvl="3" algn="ctr"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4pPr>
            <a:lvl5pPr lvl="4" algn="ctr"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5pPr>
            <a:lvl6pPr lvl="5" algn="ctr"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6pPr>
            <a:lvl7pPr lvl="6" algn="ctr"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7pPr>
            <a:lvl8pPr lvl="7" algn="ctr"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8pPr>
            <a:lvl9pPr lvl="8" algn="ctr" rtl="0">
              <a:spcBef>
                <a:spcPts val="0"/>
              </a:spcBef>
              <a:spcAft>
                <a:spcPts val="0"/>
              </a:spcAft>
              <a:buClr>
                <a:schemeClr val="accent4"/>
              </a:buClr>
              <a:buSzPts val="2400"/>
              <a:buFont typeface="Montserrat"/>
              <a:buNone/>
              <a:defRPr sz="2400" b="1">
                <a:solidFill>
                  <a:schemeClr val="accent4"/>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5100" y="1096600"/>
            <a:ext cx="7713600" cy="35118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4"/>
              </a:buClr>
              <a:buSzPts val="1200"/>
              <a:buFont typeface="Montserrat Medium"/>
              <a:buChar char="●"/>
              <a:defRPr sz="1200">
                <a:solidFill>
                  <a:schemeClr val="accent4"/>
                </a:solidFill>
                <a:latin typeface="Montserrat Medium"/>
                <a:ea typeface="Montserrat Medium"/>
                <a:cs typeface="Montserrat Medium"/>
                <a:sym typeface="Montserrat Medium"/>
              </a:defRPr>
            </a:lvl1pPr>
            <a:lvl2pPr marL="914400" lvl="1" indent="-304800">
              <a:lnSpc>
                <a:spcPct val="100000"/>
              </a:lnSpc>
              <a:spcBef>
                <a:spcPts val="0"/>
              </a:spcBef>
              <a:spcAft>
                <a:spcPts val="0"/>
              </a:spcAft>
              <a:buClr>
                <a:schemeClr val="accent4"/>
              </a:buClr>
              <a:buSzPts val="1200"/>
              <a:buFont typeface="Montserrat Medium"/>
              <a:buChar char="○"/>
              <a:defRPr sz="1200">
                <a:solidFill>
                  <a:schemeClr val="accent4"/>
                </a:solidFill>
                <a:latin typeface="Montserrat Medium"/>
                <a:ea typeface="Montserrat Medium"/>
                <a:cs typeface="Montserrat Medium"/>
                <a:sym typeface="Montserrat Medium"/>
              </a:defRPr>
            </a:lvl2pPr>
            <a:lvl3pPr marL="1371600" lvl="2" indent="-304800">
              <a:lnSpc>
                <a:spcPct val="100000"/>
              </a:lnSpc>
              <a:spcBef>
                <a:spcPts val="0"/>
              </a:spcBef>
              <a:spcAft>
                <a:spcPts val="0"/>
              </a:spcAft>
              <a:buClr>
                <a:schemeClr val="accent4"/>
              </a:buClr>
              <a:buSzPts val="1200"/>
              <a:buFont typeface="Montserrat Medium"/>
              <a:buChar char="■"/>
              <a:defRPr sz="1200">
                <a:solidFill>
                  <a:schemeClr val="accent4"/>
                </a:solidFill>
                <a:latin typeface="Montserrat Medium"/>
                <a:ea typeface="Montserrat Medium"/>
                <a:cs typeface="Montserrat Medium"/>
                <a:sym typeface="Montserrat Medium"/>
              </a:defRPr>
            </a:lvl3pPr>
            <a:lvl4pPr marL="1828800" lvl="3" indent="-304800">
              <a:lnSpc>
                <a:spcPct val="100000"/>
              </a:lnSpc>
              <a:spcBef>
                <a:spcPts val="0"/>
              </a:spcBef>
              <a:spcAft>
                <a:spcPts val="0"/>
              </a:spcAft>
              <a:buClr>
                <a:schemeClr val="accent4"/>
              </a:buClr>
              <a:buSzPts val="1200"/>
              <a:buFont typeface="Montserrat Medium"/>
              <a:buChar char="●"/>
              <a:defRPr sz="1200">
                <a:solidFill>
                  <a:schemeClr val="accent4"/>
                </a:solidFill>
                <a:latin typeface="Montserrat Medium"/>
                <a:ea typeface="Montserrat Medium"/>
                <a:cs typeface="Montserrat Medium"/>
                <a:sym typeface="Montserrat Medium"/>
              </a:defRPr>
            </a:lvl4pPr>
            <a:lvl5pPr marL="2286000" lvl="4" indent="-304800">
              <a:lnSpc>
                <a:spcPct val="100000"/>
              </a:lnSpc>
              <a:spcBef>
                <a:spcPts val="0"/>
              </a:spcBef>
              <a:spcAft>
                <a:spcPts val="0"/>
              </a:spcAft>
              <a:buClr>
                <a:schemeClr val="accent4"/>
              </a:buClr>
              <a:buSzPts val="1200"/>
              <a:buFont typeface="Montserrat Medium"/>
              <a:buChar char="○"/>
              <a:defRPr sz="1200">
                <a:solidFill>
                  <a:schemeClr val="accent4"/>
                </a:solidFill>
                <a:latin typeface="Montserrat Medium"/>
                <a:ea typeface="Montserrat Medium"/>
                <a:cs typeface="Montserrat Medium"/>
                <a:sym typeface="Montserrat Medium"/>
              </a:defRPr>
            </a:lvl5pPr>
            <a:lvl6pPr marL="2743200" lvl="5" indent="-304800">
              <a:lnSpc>
                <a:spcPct val="100000"/>
              </a:lnSpc>
              <a:spcBef>
                <a:spcPts val="0"/>
              </a:spcBef>
              <a:spcAft>
                <a:spcPts val="0"/>
              </a:spcAft>
              <a:buClr>
                <a:schemeClr val="accent4"/>
              </a:buClr>
              <a:buSzPts val="1200"/>
              <a:buFont typeface="Montserrat Medium"/>
              <a:buChar char="■"/>
              <a:defRPr sz="1200">
                <a:solidFill>
                  <a:schemeClr val="accent4"/>
                </a:solidFill>
                <a:latin typeface="Montserrat Medium"/>
                <a:ea typeface="Montserrat Medium"/>
                <a:cs typeface="Montserrat Medium"/>
                <a:sym typeface="Montserrat Medium"/>
              </a:defRPr>
            </a:lvl6pPr>
            <a:lvl7pPr marL="3200400" lvl="6" indent="-304800">
              <a:lnSpc>
                <a:spcPct val="100000"/>
              </a:lnSpc>
              <a:spcBef>
                <a:spcPts val="0"/>
              </a:spcBef>
              <a:spcAft>
                <a:spcPts val="0"/>
              </a:spcAft>
              <a:buClr>
                <a:schemeClr val="accent4"/>
              </a:buClr>
              <a:buSzPts val="1200"/>
              <a:buFont typeface="Montserrat Medium"/>
              <a:buChar char="●"/>
              <a:defRPr sz="1200">
                <a:solidFill>
                  <a:schemeClr val="accent4"/>
                </a:solidFill>
                <a:latin typeface="Montserrat Medium"/>
                <a:ea typeface="Montserrat Medium"/>
                <a:cs typeface="Montserrat Medium"/>
                <a:sym typeface="Montserrat Medium"/>
              </a:defRPr>
            </a:lvl7pPr>
            <a:lvl8pPr marL="3657600" lvl="7" indent="-304800">
              <a:lnSpc>
                <a:spcPct val="100000"/>
              </a:lnSpc>
              <a:spcBef>
                <a:spcPts val="0"/>
              </a:spcBef>
              <a:spcAft>
                <a:spcPts val="0"/>
              </a:spcAft>
              <a:buClr>
                <a:schemeClr val="accent4"/>
              </a:buClr>
              <a:buSzPts val="1200"/>
              <a:buFont typeface="Montserrat Medium"/>
              <a:buChar char="○"/>
              <a:defRPr sz="1200">
                <a:solidFill>
                  <a:schemeClr val="accent4"/>
                </a:solidFill>
                <a:latin typeface="Montserrat Medium"/>
                <a:ea typeface="Montserrat Medium"/>
                <a:cs typeface="Montserrat Medium"/>
                <a:sym typeface="Montserrat Medium"/>
              </a:defRPr>
            </a:lvl8pPr>
            <a:lvl9pPr marL="4114800" lvl="8" indent="-304800">
              <a:lnSpc>
                <a:spcPct val="100000"/>
              </a:lnSpc>
              <a:spcBef>
                <a:spcPts val="0"/>
              </a:spcBef>
              <a:spcAft>
                <a:spcPts val="0"/>
              </a:spcAft>
              <a:buClr>
                <a:schemeClr val="accent4"/>
              </a:buClr>
              <a:buSzPts val="1200"/>
              <a:buFont typeface="Montserrat Medium"/>
              <a:buChar char="■"/>
              <a:defRPr sz="1200">
                <a:solidFill>
                  <a:schemeClr val="accent4"/>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ehea.info/Immagini/Global-Policy-Forum-Statement.pdf" TargetMode="External"/><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ehea.info/media.ehea.info/file/2015_Yerevan/72/5/ECTS_Users_Guide_2015_613725.pdf"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hyperlink" Target="https://www.facebook.com/EHEA.info/" TargetMode="External"/><Relationship Id="rId13" Type="http://schemas.openxmlformats.org/officeDocument/2006/relationships/image" Target="../media/image14.png"/><Relationship Id="rId3" Type="http://schemas.openxmlformats.org/officeDocument/2006/relationships/hyperlink" Target="https://ehea.info/" TargetMode="External"/><Relationship Id="rId7" Type="http://schemas.openxmlformats.org/officeDocument/2006/relationships/image" Target="../media/image4.png"/><Relationship Id="rId12" Type="http://schemas.openxmlformats.org/officeDocument/2006/relationships/hyperlink" Target="https://www.linkedin.com/company/european-higher-education-area/"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jpg"/><Relationship Id="rId5" Type="http://schemas.openxmlformats.org/officeDocument/2006/relationships/image" Target="../media/image2.png"/><Relationship Id="rId10" Type="http://schemas.openxmlformats.org/officeDocument/2006/relationships/hyperlink" Target="https://twitter.com/BFUGsecretariat" TargetMode="External"/><Relationship Id="rId4" Type="http://schemas.openxmlformats.org/officeDocument/2006/relationships/image" Target="../media/image1.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ehea.info/Immagini/Tirana-Communique.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ehea.info/Immagini/Tirana-Communique.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hyperlink" Target="https://ehea2024tirane.al/wp-content/uploads/2024/05/the-european-higher-education-area-in-2024-EC0224018ENN.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hea.info/Immagini/Tirana-Communique.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ehea.info/Immagini/Tirana-Communique.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hea.info/Immagini/ANNEX-1-EHEA-STATEMENTS-ON-FUNDAMENTAL-VALUES.pdf" TargetMode="Externa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s://ehea.info/Upload/Rome_Ministerial_Communique_Annex_II.pdf" TargetMode="External"/><Relationship Id="rId4" Type="http://schemas.openxmlformats.org/officeDocument/2006/relationships/hyperlink" Target="https://ehea.info/Immagini/BFUG-WG-on-SD-Indicators-and-Descriptors-Final.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ehea.info/Immagini/ANNEX-1-EHEA-STATEMENTS-ON-FUNDAMENTAL-VALUES.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ehea.info/Upload/Rome_Ministerial_Communique_Annex_I.pdf" TargetMode="External"/><Relationship Id="rId5"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5"/>
          <p:cNvSpPr txBox="1">
            <a:spLocks noGrp="1"/>
          </p:cNvSpPr>
          <p:nvPr>
            <p:ph type="ctrTitle"/>
          </p:nvPr>
        </p:nvSpPr>
        <p:spPr>
          <a:xfrm>
            <a:off x="1312546" y="2055644"/>
            <a:ext cx="4487400" cy="155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o-RO" dirty="0">
                <a:solidFill>
                  <a:schemeClr val="tx1"/>
                </a:solidFill>
              </a:rPr>
              <a:t>EHEA </a:t>
            </a:r>
            <a:r>
              <a:rPr lang="ro-RO" dirty="0" err="1">
                <a:solidFill>
                  <a:schemeClr val="tx1"/>
                </a:solidFill>
              </a:rPr>
              <a:t>Work</a:t>
            </a:r>
            <a:r>
              <a:rPr lang="ro-RO" dirty="0">
                <a:solidFill>
                  <a:schemeClr val="tx1"/>
                </a:solidFill>
              </a:rPr>
              <a:t> </a:t>
            </a:r>
            <a:r>
              <a:rPr lang="ro-RO" dirty="0" err="1">
                <a:solidFill>
                  <a:schemeClr val="tx1"/>
                </a:solidFill>
              </a:rPr>
              <a:t>Programme</a:t>
            </a:r>
            <a:br>
              <a:rPr lang="ro-RO" dirty="0">
                <a:solidFill>
                  <a:schemeClr val="tx1"/>
                </a:solidFill>
              </a:rPr>
            </a:br>
            <a:r>
              <a:rPr lang="ro-RO" dirty="0">
                <a:solidFill>
                  <a:schemeClr val="tx1"/>
                </a:solidFill>
              </a:rPr>
              <a:t>2024-2027</a:t>
            </a:r>
            <a:endParaRPr dirty="0">
              <a:solidFill>
                <a:schemeClr val="tx1"/>
              </a:solidFill>
            </a:endParaRPr>
          </a:p>
        </p:txBody>
      </p:sp>
      <p:sp>
        <p:nvSpPr>
          <p:cNvPr id="49" name="Google Shape;49;p15"/>
          <p:cNvSpPr txBox="1">
            <a:spLocks noGrp="1"/>
          </p:cNvSpPr>
          <p:nvPr>
            <p:ph type="subTitle" idx="1"/>
          </p:nvPr>
        </p:nvSpPr>
        <p:spPr>
          <a:xfrm>
            <a:off x="1312546" y="3686842"/>
            <a:ext cx="4689734" cy="429600"/>
          </a:xfrm>
          <a:prstGeom prst="rect">
            <a:avLst/>
          </a:prstGeom>
        </p:spPr>
        <p:txBody>
          <a:bodyPr spcFirstLastPara="1" wrap="square" lIns="91425" tIns="91425" rIns="91425" bIns="91425" anchor="t" anchorCtr="0">
            <a:noAutofit/>
          </a:bodyPr>
          <a:lstStyle/>
          <a:p>
            <a:pPr marL="0" lvl="0" indent="0"/>
            <a:r>
              <a:rPr lang="ro-RO" dirty="0">
                <a:solidFill>
                  <a:schemeClr val="tx1"/>
                </a:solidFill>
              </a:rPr>
              <a:t>Daniela Cristina Ghițulică, BFUG Vice-chair</a:t>
            </a:r>
          </a:p>
          <a:p>
            <a:pPr marL="0" lvl="0" indent="0" algn="l" rtl="0">
              <a:spcBef>
                <a:spcPts val="0"/>
              </a:spcBef>
              <a:spcAft>
                <a:spcPts val="0"/>
              </a:spcAft>
              <a:buNone/>
            </a:pPr>
            <a:endParaRPr lang="ro-RO" dirty="0">
              <a:solidFill>
                <a:schemeClr val="tx1"/>
              </a:solidFill>
            </a:endParaRPr>
          </a:p>
        </p:txBody>
      </p:sp>
      <p:pic>
        <p:nvPicPr>
          <p:cNvPr id="5" name="Picture 1">
            <a:extLst>
              <a:ext uri="{FF2B5EF4-FFF2-40B4-BE49-F238E27FC236}">
                <a16:creationId xmlns:a16="http://schemas.microsoft.com/office/drawing/2014/main" id="{1C4A5C8B-334C-ACCD-7A23-C921B5154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577" y="176957"/>
            <a:ext cx="1689724" cy="619891"/>
          </a:xfrm>
          <a:prstGeom prst="rect">
            <a:avLst/>
          </a:prstGeom>
        </p:spPr>
      </p:pic>
      <p:pic>
        <p:nvPicPr>
          <p:cNvPr id="6" name="Picture 36" descr="C:\Users\User\AppData\Local\Temp\Rar$DRa3932.14550\EHEA_0\stand_european.bmp">
            <a:extLst>
              <a:ext uri="{FF2B5EF4-FFF2-40B4-BE49-F238E27FC236}">
                <a16:creationId xmlns:a16="http://schemas.microsoft.com/office/drawing/2014/main" id="{002590A9-46BC-6E14-8D9F-79F320706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395" t="16203" r="28464" b="15620"/>
          <a:stretch>
            <a:fillRect/>
          </a:stretch>
        </p:blipFill>
        <p:spPr bwMode="auto">
          <a:xfrm>
            <a:off x="1183959" y="117422"/>
            <a:ext cx="582530" cy="69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5" descr="C:\Users\User\Desktop\Official Logos\BP logo vertical1551x2133.bmp">
            <a:extLst>
              <a:ext uri="{FF2B5EF4-FFF2-40B4-BE49-F238E27FC236}">
                <a16:creationId xmlns:a16="http://schemas.microsoft.com/office/drawing/2014/main" id="{4BA0AAFA-8B52-56BA-0620-D42D2AB674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68" y="106399"/>
            <a:ext cx="576728" cy="71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tăText 7">
            <a:extLst>
              <a:ext uri="{FF2B5EF4-FFF2-40B4-BE49-F238E27FC236}">
                <a16:creationId xmlns:a16="http://schemas.microsoft.com/office/drawing/2014/main" id="{50B52330-523A-37A8-E517-451E8EBDC67A}"/>
              </a:ext>
            </a:extLst>
          </p:cNvPr>
          <p:cNvSpPr txBox="1"/>
          <p:nvPr/>
        </p:nvSpPr>
        <p:spPr>
          <a:xfrm>
            <a:off x="150638" y="879288"/>
            <a:ext cx="1905316" cy="415498"/>
          </a:xfrm>
          <a:prstGeom prst="rect">
            <a:avLst/>
          </a:prstGeom>
          <a:noFill/>
        </p:spPr>
        <p:txBody>
          <a:bodyPr vert="horz" wrap="square">
            <a:spAutoFit/>
          </a:bodyPr>
          <a:lstStyle/>
          <a:p>
            <a:pPr marL="0" indent="0" algn="ctr">
              <a:buNone/>
            </a:pPr>
            <a:r>
              <a:rPr lang="ro-RO" sz="1050" dirty="0">
                <a:solidFill>
                  <a:srgbClr val="00B0F0"/>
                </a:solidFill>
              </a:rPr>
              <a:t>EHEA: </a:t>
            </a:r>
            <a:r>
              <a:rPr lang="en-US" sz="1050" dirty="0">
                <a:solidFill>
                  <a:srgbClr val="00B0F0"/>
                </a:solidFill>
              </a:rPr>
              <a:t>Transforming Education Together</a:t>
            </a:r>
          </a:p>
        </p:txBody>
      </p:sp>
      <p:pic>
        <p:nvPicPr>
          <p:cNvPr id="9" name="Picture 14" descr="A logo with a yellow and blue background&#10;&#10;Description automatically generated">
            <a:extLst>
              <a:ext uri="{FF2B5EF4-FFF2-40B4-BE49-F238E27FC236}">
                <a16:creationId xmlns:a16="http://schemas.microsoft.com/office/drawing/2014/main" id="{1B4B5C00-6268-6DF7-B735-7E04E799A7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2370" y="4125540"/>
            <a:ext cx="538837" cy="841003"/>
          </a:xfrm>
          <a:prstGeom prst="rect">
            <a:avLst/>
          </a:prstGeom>
        </p:spPr>
      </p:pic>
      <p:sp>
        <p:nvSpPr>
          <p:cNvPr id="10" name="Google Shape;49;p15">
            <a:extLst>
              <a:ext uri="{FF2B5EF4-FFF2-40B4-BE49-F238E27FC236}">
                <a16:creationId xmlns:a16="http://schemas.microsoft.com/office/drawing/2014/main" id="{1992BA1F-F2C4-4C5D-B0BD-7FFFCA44FD6A}"/>
              </a:ext>
            </a:extLst>
          </p:cNvPr>
          <p:cNvSpPr txBox="1">
            <a:spLocks/>
          </p:cNvSpPr>
          <p:nvPr/>
        </p:nvSpPr>
        <p:spPr>
          <a:xfrm>
            <a:off x="2969421" y="4362564"/>
            <a:ext cx="3205157" cy="429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4"/>
              </a:buClr>
              <a:buSzPts val="1200"/>
              <a:buFont typeface="Montserrat Medium"/>
              <a:buNone/>
              <a:defRPr sz="1600" b="0" i="0" u="none" strike="noStrike" cap="none">
                <a:solidFill>
                  <a:schemeClr val="accent4"/>
                </a:solidFill>
                <a:latin typeface="Montserrat Medium"/>
                <a:ea typeface="Montserrat Medium"/>
                <a:cs typeface="Montserrat Medium"/>
                <a:sym typeface="Montserrat Medium"/>
              </a:defRPr>
            </a:lvl1pPr>
            <a:lvl2pPr marL="914400" marR="0" lvl="1" indent="-304800" algn="ctr" rtl="0">
              <a:lnSpc>
                <a:spcPct val="100000"/>
              </a:lnSpc>
              <a:spcBef>
                <a:spcPts val="0"/>
              </a:spcBef>
              <a:spcAft>
                <a:spcPts val="0"/>
              </a:spcAft>
              <a:buClr>
                <a:schemeClr val="accent4"/>
              </a:buClr>
              <a:buSzPts val="1800"/>
              <a:buFont typeface="Montserrat Medium"/>
              <a:buNone/>
              <a:defRPr sz="1800" b="0" i="0" u="none" strike="noStrike" cap="none">
                <a:solidFill>
                  <a:schemeClr val="accent4"/>
                </a:solidFill>
                <a:latin typeface="Montserrat Medium"/>
                <a:ea typeface="Montserrat Medium"/>
                <a:cs typeface="Montserrat Medium"/>
                <a:sym typeface="Montserrat Medium"/>
              </a:defRPr>
            </a:lvl2pPr>
            <a:lvl3pPr marL="1371600" marR="0" lvl="2" indent="-304800" algn="ctr" rtl="0">
              <a:lnSpc>
                <a:spcPct val="100000"/>
              </a:lnSpc>
              <a:spcBef>
                <a:spcPts val="0"/>
              </a:spcBef>
              <a:spcAft>
                <a:spcPts val="0"/>
              </a:spcAft>
              <a:buClr>
                <a:schemeClr val="accent4"/>
              </a:buClr>
              <a:buSzPts val="1800"/>
              <a:buFont typeface="Montserrat Medium"/>
              <a:buNone/>
              <a:defRPr sz="1800" b="0" i="0" u="none" strike="noStrike" cap="none">
                <a:solidFill>
                  <a:schemeClr val="accent4"/>
                </a:solidFill>
                <a:latin typeface="Montserrat Medium"/>
                <a:ea typeface="Montserrat Medium"/>
                <a:cs typeface="Montserrat Medium"/>
                <a:sym typeface="Montserrat Medium"/>
              </a:defRPr>
            </a:lvl3pPr>
            <a:lvl4pPr marL="1828800" marR="0" lvl="3" indent="-304800" algn="ctr" rtl="0">
              <a:lnSpc>
                <a:spcPct val="100000"/>
              </a:lnSpc>
              <a:spcBef>
                <a:spcPts val="0"/>
              </a:spcBef>
              <a:spcAft>
                <a:spcPts val="0"/>
              </a:spcAft>
              <a:buClr>
                <a:schemeClr val="accent4"/>
              </a:buClr>
              <a:buSzPts val="1800"/>
              <a:buFont typeface="Montserrat Medium"/>
              <a:buNone/>
              <a:defRPr sz="1800" b="0" i="0" u="none" strike="noStrike" cap="none">
                <a:solidFill>
                  <a:schemeClr val="accent4"/>
                </a:solidFill>
                <a:latin typeface="Montserrat Medium"/>
                <a:ea typeface="Montserrat Medium"/>
                <a:cs typeface="Montserrat Medium"/>
                <a:sym typeface="Montserrat Medium"/>
              </a:defRPr>
            </a:lvl4pPr>
            <a:lvl5pPr marL="2286000" marR="0" lvl="4" indent="-304800" algn="ctr" rtl="0">
              <a:lnSpc>
                <a:spcPct val="100000"/>
              </a:lnSpc>
              <a:spcBef>
                <a:spcPts val="0"/>
              </a:spcBef>
              <a:spcAft>
                <a:spcPts val="0"/>
              </a:spcAft>
              <a:buClr>
                <a:schemeClr val="accent4"/>
              </a:buClr>
              <a:buSzPts val="1800"/>
              <a:buFont typeface="Montserrat Medium"/>
              <a:buNone/>
              <a:defRPr sz="1800" b="0" i="0" u="none" strike="noStrike" cap="none">
                <a:solidFill>
                  <a:schemeClr val="accent4"/>
                </a:solidFill>
                <a:latin typeface="Montserrat Medium"/>
                <a:ea typeface="Montserrat Medium"/>
                <a:cs typeface="Montserrat Medium"/>
                <a:sym typeface="Montserrat Medium"/>
              </a:defRPr>
            </a:lvl5pPr>
            <a:lvl6pPr marL="2743200" marR="0" lvl="5" indent="-304800" algn="ctr" rtl="0">
              <a:lnSpc>
                <a:spcPct val="100000"/>
              </a:lnSpc>
              <a:spcBef>
                <a:spcPts val="0"/>
              </a:spcBef>
              <a:spcAft>
                <a:spcPts val="0"/>
              </a:spcAft>
              <a:buClr>
                <a:schemeClr val="accent4"/>
              </a:buClr>
              <a:buSzPts val="1800"/>
              <a:buFont typeface="Montserrat Medium"/>
              <a:buNone/>
              <a:defRPr sz="1800" b="0" i="0" u="none" strike="noStrike" cap="none">
                <a:solidFill>
                  <a:schemeClr val="accent4"/>
                </a:solidFill>
                <a:latin typeface="Montserrat Medium"/>
                <a:ea typeface="Montserrat Medium"/>
                <a:cs typeface="Montserrat Medium"/>
                <a:sym typeface="Montserrat Medium"/>
              </a:defRPr>
            </a:lvl6pPr>
            <a:lvl7pPr marL="3200400" marR="0" lvl="6" indent="-304800" algn="ctr" rtl="0">
              <a:lnSpc>
                <a:spcPct val="100000"/>
              </a:lnSpc>
              <a:spcBef>
                <a:spcPts val="0"/>
              </a:spcBef>
              <a:spcAft>
                <a:spcPts val="0"/>
              </a:spcAft>
              <a:buClr>
                <a:schemeClr val="accent4"/>
              </a:buClr>
              <a:buSzPts val="1800"/>
              <a:buFont typeface="Montserrat Medium"/>
              <a:buNone/>
              <a:defRPr sz="1800" b="0" i="0" u="none" strike="noStrike" cap="none">
                <a:solidFill>
                  <a:schemeClr val="accent4"/>
                </a:solidFill>
                <a:latin typeface="Montserrat Medium"/>
                <a:ea typeface="Montserrat Medium"/>
                <a:cs typeface="Montserrat Medium"/>
                <a:sym typeface="Montserrat Medium"/>
              </a:defRPr>
            </a:lvl7pPr>
            <a:lvl8pPr marL="3657600" marR="0" lvl="7" indent="-304800" algn="ctr" rtl="0">
              <a:lnSpc>
                <a:spcPct val="100000"/>
              </a:lnSpc>
              <a:spcBef>
                <a:spcPts val="0"/>
              </a:spcBef>
              <a:spcAft>
                <a:spcPts val="0"/>
              </a:spcAft>
              <a:buClr>
                <a:schemeClr val="accent4"/>
              </a:buClr>
              <a:buSzPts val="1800"/>
              <a:buFont typeface="Montserrat Medium"/>
              <a:buNone/>
              <a:defRPr sz="1800" b="0" i="0" u="none" strike="noStrike" cap="none">
                <a:solidFill>
                  <a:schemeClr val="accent4"/>
                </a:solidFill>
                <a:latin typeface="Montserrat Medium"/>
                <a:ea typeface="Montserrat Medium"/>
                <a:cs typeface="Montserrat Medium"/>
                <a:sym typeface="Montserrat Medium"/>
              </a:defRPr>
            </a:lvl8pPr>
            <a:lvl9pPr marL="4114800" marR="0" lvl="8" indent="-304800" algn="ctr" rtl="0">
              <a:lnSpc>
                <a:spcPct val="100000"/>
              </a:lnSpc>
              <a:spcBef>
                <a:spcPts val="0"/>
              </a:spcBef>
              <a:spcAft>
                <a:spcPts val="0"/>
              </a:spcAft>
              <a:buClr>
                <a:schemeClr val="accent4"/>
              </a:buClr>
              <a:buSzPts val="1800"/>
              <a:buFont typeface="Montserrat Medium"/>
              <a:buNone/>
              <a:defRPr sz="1800" b="0" i="0" u="none" strike="noStrike" cap="none">
                <a:solidFill>
                  <a:schemeClr val="accent4"/>
                </a:solidFill>
                <a:latin typeface="Montserrat Medium"/>
                <a:ea typeface="Montserrat Medium"/>
                <a:cs typeface="Montserrat Medium"/>
                <a:sym typeface="Montserrat Medium"/>
              </a:defRPr>
            </a:lvl9pPr>
          </a:lstStyle>
          <a:p>
            <a:pPr marL="0" indent="0" algn="ctr"/>
            <a:r>
              <a:rPr lang="ro-RO" sz="1400" i="1" dirty="0">
                <a:solidFill>
                  <a:schemeClr val="bg2"/>
                </a:solidFill>
              </a:rPr>
              <a:t>EQAR Members</a:t>
            </a:r>
            <a:r>
              <a:rPr lang="en-US" sz="1400" i="1" dirty="0">
                <a:solidFill>
                  <a:schemeClr val="bg2"/>
                </a:solidFill>
              </a:rPr>
              <a:t>’</a:t>
            </a:r>
            <a:r>
              <a:rPr lang="ro-RO" sz="1400" i="1" dirty="0">
                <a:solidFill>
                  <a:schemeClr val="bg2"/>
                </a:solidFill>
              </a:rPr>
              <a:t> </a:t>
            </a:r>
            <a:r>
              <a:rPr lang="en-US" sz="1400" i="1" dirty="0">
                <a:solidFill>
                  <a:schemeClr val="bg2"/>
                </a:solidFill>
              </a:rPr>
              <a:t>Dialogue</a:t>
            </a:r>
            <a:r>
              <a:rPr lang="ro-RO" sz="1400" i="1" dirty="0">
                <a:solidFill>
                  <a:schemeClr val="bg2"/>
                </a:solidFill>
              </a:rPr>
              <a:t>, online</a:t>
            </a:r>
          </a:p>
          <a:p>
            <a:pPr marL="0" indent="0" algn="ctr"/>
            <a:r>
              <a:rPr lang="ro-RO" sz="1400" i="1" dirty="0">
                <a:solidFill>
                  <a:schemeClr val="bg2"/>
                </a:solidFill>
              </a:rPr>
              <a:t>28-29 October 2024</a:t>
            </a:r>
          </a:p>
          <a:p>
            <a:pPr marL="0" indent="0"/>
            <a:endParaRPr lang="ro-RO" sz="1400" i="1"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9" name="Text Placeholder 4">
            <a:extLst>
              <a:ext uri="{FF2B5EF4-FFF2-40B4-BE49-F238E27FC236}">
                <a16:creationId xmlns:a16="http://schemas.microsoft.com/office/drawing/2014/main" id="{FEAC09B9-8008-4810-9311-E3DA502D8EBC}"/>
              </a:ext>
            </a:extLst>
          </p:cNvPr>
          <p:cNvSpPr txBox="1">
            <a:spLocks/>
          </p:cNvSpPr>
          <p:nvPr/>
        </p:nvSpPr>
        <p:spPr>
          <a:xfrm>
            <a:off x="357004" y="973075"/>
            <a:ext cx="4644801" cy="3929888"/>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400"/>
              <a:buFont typeface="Montserrat Medium"/>
              <a:buChar char="●"/>
              <a:defRPr sz="1400" b="0" i="0" u="none" strike="noStrike" cap="none">
                <a:solidFill>
                  <a:schemeClr val="accent4"/>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2pPr>
            <a:lvl3pPr marL="1371600" marR="0" lvl="2"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3pPr>
            <a:lvl4pPr marL="1828800" marR="0" lvl="3"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4pPr>
            <a:lvl5pPr marL="2286000" marR="0" lvl="4"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5pPr>
            <a:lvl6pPr marL="2743200" marR="0" lvl="5"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6pPr>
            <a:lvl7pPr marL="3200400" marR="0" lvl="6"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7pPr>
            <a:lvl8pPr marL="3657600" marR="0" lvl="7"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8pPr>
            <a:lvl9pPr marL="4114800" marR="0" lvl="8"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9pPr>
          </a:lstStyle>
          <a:p>
            <a:pPr marL="139700" indent="0">
              <a:buClr>
                <a:srgbClr val="FF0000"/>
              </a:buClr>
              <a:buFont typeface="Montserrat Medium"/>
              <a:buNone/>
            </a:pPr>
            <a:endParaRPr lang="pt-BR" b="1" dirty="0">
              <a:solidFill>
                <a:schemeClr val="tx1"/>
              </a:solidFill>
              <a:latin typeface="Montserrat Light" panose="020B0604020202020204" charset="0"/>
            </a:endParaRPr>
          </a:p>
          <a:p>
            <a:pPr>
              <a:buClr>
                <a:srgbClr val="FF0000"/>
              </a:buClr>
            </a:pPr>
            <a:r>
              <a:rPr lang="en-US" dirty="0">
                <a:solidFill>
                  <a:schemeClr val="tx1"/>
                </a:solidFill>
                <a:latin typeface="Montserrat Light" panose="020B0604020202020204" charset="0"/>
              </a:rPr>
              <a:t>monitoring framework</a:t>
            </a:r>
          </a:p>
          <a:p>
            <a:pPr>
              <a:buClr>
                <a:srgbClr val="FF0000"/>
              </a:buClr>
            </a:pPr>
            <a:r>
              <a:rPr lang="en-US" dirty="0">
                <a:solidFill>
                  <a:schemeClr val="tx1"/>
                </a:solidFill>
                <a:latin typeface="Montserrat Light" panose="020B0604020202020204" charset="0"/>
              </a:rPr>
              <a:t>first comprehensive evaluation</a:t>
            </a:r>
          </a:p>
          <a:p>
            <a:pPr>
              <a:buClr>
                <a:srgbClr val="FF0000"/>
              </a:buClr>
            </a:pPr>
            <a:r>
              <a:rPr lang="en-US" dirty="0">
                <a:solidFill>
                  <a:schemeClr val="tx1"/>
                </a:solidFill>
                <a:latin typeface="Montserrat Light" panose="020B0604020202020204" charset="0"/>
              </a:rPr>
              <a:t>raising awareness, dissemination and support activities</a:t>
            </a:r>
            <a:endParaRPr lang="en-US" i="1" dirty="0">
              <a:solidFill>
                <a:schemeClr val="tx1"/>
              </a:solidFill>
              <a:latin typeface="Montserrat Light" panose="020B0604020202020204" charset="0"/>
            </a:endParaRPr>
          </a:p>
        </p:txBody>
      </p:sp>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000" dirty="0">
                <a:solidFill>
                  <a:schemeClr val="tx1"/>
                </a:solidFill>
              </a:rPr>
              <a:t>Working Group on Fundamental Values</a:t>
            </a:r>
            <a:endParaRPr sz="2000" dirty="0">
              <a:solidFill>
                <a:schemeClr val="tx1"/>
              </a:solidFill>
            </a:endParaRPr>
          </a:p>
          <a:p>
            <a:pPr marL="0" lvl="0" indent="0" algn="ctr" rtl="0">
              <a:spcBef>
                <a:spcPts val="0"/>
              </a:spcBef>
              <a:spcAft>
                <a:spcPts val="0"/>
              </a:spcAft>
              <a:buClr>
                <a:schemeClr val="dk1"/>
              </a:buClr>
              <a:buSzPts val="1100"/>
              <a:buFont typeface="Arial"/>
              <a:buNone/>
            </a:pP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sp>
        <p:nvSpPr>
          <p:cNvPr id="7" name="Rectangle: Rounded Corners 6">
            <a:extLst>
              <a:ext uri="{FF2B5EF4-FFF2-40B4-BE49-F238E27FC236}">
                <a16:creationId xmlns:a16="http://schemas.microsoft.com/office/drawing/2014/main" id="{81E46CF3-6A77-475A-B1AA-F97BE2591E71}"/>
              </a:ext>
            </a:extLst>
          </p:cNvPr>
          <p:cNvSpPr/>
          <p:nvPr/>
        </p:nvSpPr>
        <p:spPr>
          <a:xfrm>
            <a:off x="1485398" y="3182746"/>
            <a:ext cx="1314024" cy="10850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Montserrat" panose="020B0604020202020204" charset="0"/>
              </a:rPr>
              <a:t>Co-chairs:</a:t>
            </a:r>
          </a:p>
          <a:p>
            <a:pPr algn="ctr"/>
            <a:r>
              <a:rPr lang="en-US" dirty="0">
                <a:solidFill>
                  <a:schemeClr val="bg2"/>
                </a:solidFill>
                <a:latin typeface="Montserrat" panose="020B0604020202020204" charset="0"/>
              </a:rPr>
              <a:t>Romania</a:t>
            </a:r>
          </a:p>
          <a:p>
            <a:pPr algn="ctr"/>
            <a:r>
              <a:rPr lang="en-US" dirty="0">
                <a:solidFill>
                  <a:schemeClr val="bg2"/>
                </a:solidFill>
                <a:latin typeface="Montserrat" panose="020B0604020202020204" charset="0"/>
              </a:rPr>
              <a:t>Malta</a:t>
            </a:r>
          </a:p>
        </p:txBody>
      </p:sp>
      <p:sp>
        <p:nvSpPr>
          <p:cNvPr id="10" name="Text Placeholder 4">
            <a:extLst>
              <a:ext uri="{FF2B5EF4-FFF2-40B4-BE49-F238E27FC236}">
                <a16:creationId xmlns:a16="http://schemas.microsoft.com/office/drawing/2014/main" id="{9A33D0D1-6CF0-4801-9D10-625C9F16B004}"/>
              </a:ext>
            </a:extLst>
          </p:cNvPr>
          <p:cNvSpPr>
            <a:spLocks noGrp="1"/>
          </p:cNvSpPr>
          <p:nvPr>
            <p:ph type="body" idx="1"/>
          </p:nvPr>
        </p:nvSpPr>
        <p:spPr>
          <a:xfrm>
            <a:off x="4973131" y="973075"/>
            <a:ext cx="3813866" cy="3929888"/>
          </a:xfrm>
          <a:solidFill>
            <a:schemeClr val="accent4">
              <a:lumMod val="40000"/>
              <a:lumOff val="60000"/>
            </a:schemeClr>
          </a:solidFill>
        </p:spPr>
        <p:txBody>
          <a:bodyPr/>
          <a:lstStyle/>
          <a:p>
            <a:pPr marL="139700" indent="0" algn="ctr">
              <a:buClr>
                <a:srgbClr val="FF0000"/>
              </a:buClr>
              <a:buNone/>
            </a:pPr>
            <a:r>
              <a:rPr lang="ro-RO" sz="1200" b="1" dirty="0">
                <a:solidFill>
                  <a:schemeClr val="bg2"/>
                </a:solidFill>
                <a:latin typeface="Montserrat" panose="020B0604020202020204" charset="0"/>
              </a:rPr>
              <a:t>Tirana </a:t>
            </a:r>
            <a:r>
              <a:rPr lang="pt-BR" sz="1200" b="1" dirty="0">
                <a:solidFill>
                  <a:schemeClr val="bg2"/>
                </a:solidFill>
                <a:latin typeface="Montserrat" panose="020B0604020202020204" charset="0"/>
              </a:rPr>
              <a:t>Communiqué</a:t>
            </a:r>
          </a:p>
          <a:p>
            <a:pPr marL="0" lvl="0" indent="0">
              <a:lnSpc>
                <a:spcPct val="100000"/>
              </a:lnSpc>
              <a:buClr>
                <a:srgbClr val="000000"/>
              </a:buClr>
              <a:buSzPts val="1100"/>
              <a:buNone/>
              <a:defRPr/>
            </a:pPr>
            <a:r>
              <a:rPr lang="en-US" sz="1200" i="1" dirty="0">
                <a:solidFill>
                  <a:schemeClr val="tx1"/>
                </a:solidFill>
                <a:latin typeface="Montserrat" panose="020B0604020202020204" charset="0"/>
              </a:rPr>
              <a:t>“We welcome the work on creating a </a:t>
            </a:r>
            <a:r>
              <a:rPr lang="en-US" sz="1200" b="1" i="1" dirty="0">
                <a:solidFill>
                  <a:schemeClr val="tx1"/>
                </a:solidFill>
                <a:latin typeface="Montserrat" panose="020B0604020202020204" charset="0"/>
              </a:rPr>
              <a:t>technical monitoring framework</a:t>
            </a:r>
            <a:r>
              <a:rPr lang="en-US" sz="1200" i="1" dirty="0">
                <a:solidFill>
                  <a:schemeClr val="tx1"/>
                </a:solidFill>
                <a:latin typeface="Montserrat" panose="020B0604020202020204" charset="0"/>
              </a:rPr>
              <a:t>, and we ask the BFUG to report back to us at our 2027 Ministerial Conference.”</a:t>
            </a:r>
          </a:p>
        </p:txBody>
      </p:sp>
      <p:pic>
        <p:nvPicPr>
          <p:cNvPr id="11" name="Picture 14" descr="A logo with a yellow and blue background&#10;&#10;Description automatically generated">
            <a:extLst>
              <a:ext uri="{FF2B5EF4-FFF2-40B4-BE49-F238E27FC236}">
                <a16:creationId xmlns:a16="http://schemas.microsoft.com/office/drawing/2014/main" id="{452B94E1-205E-4DE5-8358-EB6E1F0FB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Tree>
    <p:extLst>
      <p:ext uri="{BB962C8B-B14F-4D97-AF65-F5344CB8AC3E}">
        <p14:creationId xmlns:p14="http://schemas.microsoft.com/office/powerpoint/2010/main" val="388119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9" name="Text Placeholder 4">
            <a:extLst>
              <a:ext uri="{FF2B5EF4-FFF2-40B4-BE49-F238E27FC236}">
                <a16:creationId xmlns:a16="http://schemas.microsoft.com/office/drawing/2014/main" id="{FEAC09B9-8008-4810-9311-E3DA502D8EBC}"/>
              </a:ext>
            </a:extLst>
          </p:cNvPr>
          <p:cNvSpPr txBox="1">
            <a:spLocks/>
          </p:cNvSpPr>
          <p:nvPr/>
        </p:nvSpPr>
        <p:spPr>
          <a:xfrm>
            <a:off x="357005" y="973075"/>
            <a:ext cx="3534512" cy="3929888"/>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400"/>
              <a:buFont typeface="Montserrat Medium"/>
              <a:buChar char="●"/>
              <a:defRPr sz="1400" b="0" i="0" u="none" strike="noStrike" cap="none">
                <a:solidFill>
                  <a:schemeClr val="accent4"/>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2pPr>
            <a:lvl3pPr marL="1371600" marR="0" lvl="2"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3pPr>
            <a:lvl4pPr marL="1828800" marR="0" lvl="3"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4pPr>
            <a:lvl5pPr marL="2286000" marR="0" lvl="4"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5pPr>
            <a:lvl6pPr marL="2743200" marR="0" lvl="5"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6pPr>
            <a:lvl7pPr marL="3200400" marR="0" lvl="6"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7pPr>
            <a:lvl8pPr marL="3657600" marR="0" lvl="7"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8pPr>
            <a:lvl9pPr marL="4114800" marR="0" lvl="8"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9pPr>
          </a:lstStyle>
          <a:p>
            <a:pPr marL="139700" indent="0">
              <a:buClr>
                <a:srgbClr val="FF0000"/>
              </a:buClr>
              <a:buFont typeface="Montserrat Medium"/>
              <a:buNone/>
            </a:pPr>
            <a:endParaRPr lang="pt-BR" b="1" dirty="0">
              <a:solidFill>
                <a:schemeClr val="tx1"/>
              </a:solidFill>
              <a:latin typeface="Montserrat Light" panose="020B0604020202020204" charset="0"/>
            </a:endParaRPr>
          </a:p>
          <a:p>
            <a:pPr>
              <a:buClr>
                <a:srgbClr val="FF0000"/>
              </a:buClr>
            </a:pPr>
            <a:r>
              <a:rPr lang="en-US" dirty="0">
                <a:solidFill>
                  <a:schemeClr val="tx1"/>
                </a:solidFill>
                <a:latin typeface="Montserrat Light" panose="020B0604020202020204" charset="0"/>
              </a:rPr>
              <a:t>action plan</a:t>
            </a:r>
          </a:p>
          <a:p>
            <a:pPr>
              <a:buClr>
                <a:srgbClr val="FF0000"/>
              </a:buClr>
            </a:pPr>
            <a:r>
              <a:rPr lang="en-US" dirty="0">
                <a:solidFill>
                  <a:schemeClr val="tx1"/>
                </a:solidFill>
                <a:latin typeface="Montserrat Light" panose="020B0604020202020204" charset="0"/>
              </a:rPr>
              <a:t>links with all working structures, which should have as one of the aims to outline how their work can foster mobility</a:t>
            </a:r>
          </a:p>
          <a:p>
            <a:pPr>
              <a:buClr>
                <a:srgbClr val="FF0000"/>
              </a:buClr>
            </a:pPr>
            <a:endParaRPr lang="en-US" dirty="0">
              <a:solidFill>
                <a:schemeClr val="tx1"/>
              </a:solidFill>
              <a:latin typeface="Montserrat Light" panose="020B0604020202020204" charset="0"/>
            </a:endParaRPr>
          </a:p>
          <a:p>
            <a:pPr>
              <a:buClr>
                <a:srgbClr val="FF0000"/>
              </a:buClr>
            </a:pPr>
            <a:endParaRPr lang="en-US" i="1" dirty="0">
              <a:solidFill>
                <a:schemeClr val="tx1"/>
              </a:solidFill>
              <a:latin typeface="Montserrat Light" panose="020B0604020202020204" charset="0"/>
            </a:endParaRPr>
          </a:p>
        </p:txBody>
      </p:sp>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000" dirty="0">
                <a:solidFill>
                  <a:schemeClr val="tx1"/>
                </a:solidFill>
              </a:rPr>
              <a:t>Working Group on </a:t>
            </a:r>
            <a:r>
              <a:rPr lang="en-US" sz="2000" dirty="0" err="1">
                <a:solidFill>
                  <a:schemeClr val="tx1"/>
                </a:solidFill>
              </a:rPr>
              <a:t>Internationalisation</a:t>
            </a:r>
            <a:r>
              <a:rPr lang="en-US" sz="2000" dirty="0">
                <a:solidFill>
                  <a:schemeClr val="tx1"/>
                </a:solidFill>
              </a:rPr>
              <a:t> and Mobility</a:t>
            </a:r>
            <a:endParaRPr sz="2000" dirty="0">
              <a:solidFill>
                <a:schemeClr val="tx1"/>
              </a:solidFill>
            </a:endParaRPr>
          </a:p>
          <a:p>
            <a:pPr marL="0" lvl="0" indent="0" algn="ctr" rtl="0">
              <a:spcBef>
                <a:spcPts val="0"/>
              </a:spcBef>
              <a:spcAft>
                <a:spcPts val="0"/>
              </a:spcAft>
              <a:buClr>
                <a:schemeClr val="dk1"/>
              </a:buClr>
              <a:buSzPts val="1100"/>
              <a:buFont typeface="Arial"/>
              <a:buNone/>
            </a:pP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sp>
        <p:nvSpPr>
          <p:cNvPr id="7" name="Rectangle: Rounded Corners 6">
            <a:extLst>
              <a:ext uri="{FF2B5EF4-FFF2-40B4-BE49-F238E27FC236}">
                <a16:creationId xmlns:a16="http://schemas.microsoft.com/office/drawing/2014/main" id="{81E46CF3-6A77-475A-B1AA-F97BE2591E71}"/>
              </a:ext>
            </a:extLst>
          </p:cNvPr>
          <p:cNvSpPr/>
          <p:nvPr/>
        </p:nvSpPr>
        <p:spPr>
          <a:xfrm>
            <a:off x="1250622" y="3290012"/>
            <a:ext cx="1652066" cy="143468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Montserrat" panose="020B0604020202020204" charset="0"/>
              </a:rPr>
              <a:t>Co-chairs:</a:t>
            </a:r>
          </a:p>
          <a:p>
            <a:pPr algn="ctr"/>
            <a:r>
              <a:rPr lang="en-US" dirty="0">
                <a:solidFill>
                  <a:schemeClr val="bg2"/>
                </a:solidFill>
                <a:latin typeface="Montserrat" panose="020B0604020202020204" charset="0"/>
              </a:rPr>
              <a:t>Germany Moldova Netherlands Ukraine </a:t>
            </a:r>
          </a:p>
        </p:txBody>
      </p:sp>
      <p:sp>
        <p:nvSpPr>
          <p:cNvPr id="11" name="Text Placeholder 4">
            <a:extLst>
              <a:ext uri="{FF2B5EF4-FFF2-40B4-BE49-F238E27FC236}">
                <a16:creationId xmlns:a16="http://schemas.microsoft.com/office/drawing/2014/main" id="{190E8682-16A0-4975-9D9F-CB60AB6F548F}"/>
              </a:ext>
            </a:extLst>
          </p:cNvPr>
          <p:cNvSpPr>
            <a:spLocks noGrp="1"/>
          </p:cNvSpPr>
          <p:nvPr>
            <p:ph type="body" idx="1"/>
          </p:nvPr>
        </p:nvSpPr>
        <p:spPr>
          <a:xfrm>
            <a:off x="4412512" y="973075"/>
            <a:ext cx="4374485" cy="3929888"/>
          </a:xfrm>
          <a:solidFill>
            <a:schemeClr val="accent4">
              <a:lumMod val="40000"/>
              <a:lumOff val="60000"/>
            </a:schemeClr>
          </a:solidFill>
        </p:spPr>
        <p:txBody>
          <a:bodyPr/>
          <a:lstStyle/>
          <a:p>
            <a:pPr marL="139700" indent="0" algn="ctr">
              <a:lnSpc>
                <a:spcPct val="100000"/>
              </a:lnSpc>
              <a:buClr>
                <a:srgbClr val="FF0000"/>
              </a:buClr>
              <a:buNone/>
            </a:pPr>
            <a:r>
              <a:rPr lang="ro-RO" sz="1200" b="1" dirty="0">
                <a:solidFill>
                  <a:schemeClr val="bg2"/>
                </a:solidFill>
                <a:latin typeface="Montserrat" panose="020B0604020202020204" charset="0"/>
              </a:rPr>
              <a:t>Tirana </a:t>
            </a:r>
            <a:r>
              <a:rPr lang="pt-BR" sz="1200" b="1" dirty="0">
                <a:solidFill>
                  <a:schemeClr val="bg2"/>
                </a:solidFill>
                <a:latin typeface="Montserrat" panose="020B0604020202020204" charset="0"/>
              </a:rPr>
              <a:t>Communiqué</a:t>
            </a:r>
          </a:p>
          <a:p>
            <a:pPr marL="0" lvl="0" indent="0">
              <a:lnSpc>
                <a:spcPct val="100000"/>
              </a:lnSpc>
              <a:buClr>
                <a:srgbClr val="000000"/>
              </a:buClr>
              <a:buSzPts val="1100"/>
              <a:buNone/>
              <a:defRPr/>
            </a:pPr>
            <a:r>
              <a:rPr lang="en-US" sz="1200" i="1" dirty="0">
                <a:solidFill>
                  <a:schemeClr val="tx1"/>
                </a:solidFill>
                <a:latin typeface="Montserrat" panose="020B0604020202020204" charset="0"/>
              </a:rPr>
              <a:t>“We mandate the BFUG to prepare an </a:t>
            </a:r>
            <a:r>
              <a:rPr lang="en-US" sz="1200" b="1" i="1" dirty="0">
                <a:solidFill>
                  <a:schemeClr val="tx1"/>
                </a:solidFill>
                <a:latin typeface="Montserrat" panose="020B0604020202020204" charset="0"/>
              </a:rPr>
              <a:t>action plan </a:t>
            </a:r>
            <a:r>
              <a:rPr lang="en-US" sz="1200" i="1" dirty="0">
                <a:solidFill>
                  <a:schemeClr val="tx1"/>
                </a:solidFill>
                <a:latin typeface="Montserrat" panose="020B0604020202020204" charset="0"/>
              </a:rPr>
              <a:t>to stimulate mobility and </a:t>
            </a:r>
            <a:r>
              <a:rPr lang="en-US" sz="1200" i="1" dirty="0" err="1">
                <a:solidFill>
                  <a:schemeClr val="tx1"/>
                </a:solidFill>
                <a:latin typeface="Montserrat" panose="020B0604020202020204" charset="0"/>
              </a:rPr>
              <a:t>internationalisation</a:t>
            </a:r>
            <a:r>
              <a:rPr lang="en-US" sz="1200" i="1" dirty="0">
                <a:solidFill>
                  <a:schemeClr val="tx1"/>
                </a:solidFill>
                <a:latin typeface="Montserrat" panose="020B0604020202020204" charset="0"/>
              </a:rPr>
              <a:t> of higher education and to support measures for achieving a greener, more inclusive, and more balanced mobility”, “We will support higher education institutions in their exploration of practices and benefits of </a:t>
            </a:r>
            <a:r>
              <a:rPr lang="en-US" sz="1200" b="1" i="1" dirty="0">
                <a:solidFill>
                  <a:schemeClr val="tx1"/>
                </a:solidFill>
                <a:latin typeface="Montserrat" panose="020B0604020202020204" charset="0"/>
              </a:rPr>
              <a:t>blended mobility and virtual exchanges</a:t>
            </a:r>
            <a:r>
              <a:rPr lang="en-US" sz="1200" i="1" dirty="0">
                <a:solidFill>
                  <a:schemeClr val="tx1"/>
                </a:solidFill>
                <a:latin typeface="Montserrat" panose="020B0604020202020204" charset="0"/>
              </a:rPr>
              <a:t>, and in fostering the </a:t>
            </a:r>
            <a:r>
              <a:rPr lang="en-US" sz="1200" b="1" i="1" dirty="0" err="1">
                <a:solidFill>
                  <a:schemeClr val="tx1"/>
                </a:solidFill>
                <a:latin typeface="Montserrat" panose="020B0604020202020204" charset="0"/>
              </a:rPr>
              <a:t>internationalisation</a:t>
            </a:r>
            <a:r>
              <a:rPr lang="en-US" sz="1200" b="1" i="1" dirty="0">
                <a:solidFill>
                  <a:schemeClr val="tx1"/>
                </a:solidFill>
                <a:latin typeface="Montserrat" panose="020B0604020202020204" charset="0"/>
              </a:rPr>
              <a:t> of the curricula</a:t>
            </a:r>
            <a:r>
              <a:rPr lang="en-US" sz="1200" i="1" dirty="0">
                <a:solidFill>
                  <a:schemeClr val="tx1"/>
                </a:solidFill>
                <a:latin typeface="Montserrat" panose="020B0604020202020204" charset="0"/>
              </a:rPr>
              <a:t>. We commit to supporting </a:t>
            </a:r>
            <a:r>
              <a:rPr lang="en-US" sz="1200" b="1" i="1" dirty="0">
                <a:solidFill>
                  <a:schemeClr val="tx1"/>
                </a:solidFill>
                <a:latin typeface="Montserrat" panose="020B0604020202020204" charset="0"/>
              </a:rPr>
              <a:t>transnational cooperation</a:t>
            </a:r>
            <a:r>
              <a:rPr lang="en-US" sz="1200" i="1" dirty="0">
                <a:solidFill>
                  <a:schemeClr val="tx1"/>
                </a:solidFill>
                <a:latin typeface="Montserrat" panose="020B0604020202020204" charset="0"/>
              </a:rPr>
              <a:t>, including for joint </a:t>
            </a:r>
            <a:r>
              <a:rPr lang="en-US" sz="1200" i="1" dirty="0" err="1">
                <a:solidFill>
                  <a:schemeClr val="tx1"/>
                </a:solidFill>
                <a:latin typeface="Montserrat" panose="020B0604020202020204" charset="0"/>
              </a:rPr>
              <a:t>programmes</a:t>
            </a:r>
            <a:r>
              <a:rPr lang="en-US" sz="1200" i="1" dirty="0">
                <a:solidFill>
                  <a:schemeClr val="tx1"/>
                </a:solidFill>
                <a:latin typeface="Montserrat" panose="020B0604020202020204" charset="0"/>
              </a:rPr>
              <a:t> and joint degrees, through better implementation of the key commitments and by removing undue administrative and legal barriers” and “We reaffirm our commitment to enabling all learners to acquire international and intercultural competencies, and we will reinforce our efforts to identify and remove barriers and promote physical mobility, also in order to achieve the benchmark of at least </a:t>
            </a:r>
            <a:r>
              <a:rPr lang="en-US" sz="1200" b="1" i="1" dirty="0">
                <a:solidFill>
                  <a:schemeClr val="tx1"/>
                </a:solidFill>
                <a:latin typeface="Montserrat" panose="020B0604020202020204" charset="0"/>
              </a:rPr>
              <a:t>20% of mobile students”. </a:t>
            </a:r>
          </a:p>
        </p:txBody>
      </p:sp>
      <p:pic>
        <p:nvPicPr>
          <p:cNvPr id="12" name="Picture 14" descr="A logo with a yellow and blue background&#10;&#10;Description automatically generated">
            <a:extLst>
              <a:ext uri="{FF2B5EF4-FFF2-40B4-BE49-F238E27FC236}">
                <a16:creationId xmlns:a16="http://schemas.microsoft.com/office/drawing/2014/main" id="{8A812060-A565-450C-80BD-88501758B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Tree>
    <p:extLst>
      <p:ext uri="{BB962C8B-B14F-4D97-AF65-F5344CB8AC3E}">
        <p14:creationId xmlns:p14="http://schemas.microsoft.com/office/powerpoint/2010/main" val="270282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5" name="Text Placeholder 4">
            <a:extLst>
              <a:ext uri="{FF2B5EF4-FFF2-40B4-BE49-F238E27FC236}">
                <a16:creationId xmlns:a16="http://schemas.microsoft.com/office/drawing/2014/main" id="{4BD92851-0473-4302-BA06-7E3D0BFD2AE1}"/>
              </a:ext>
            </a:extLst>
          </p:cNvPr>
          <p:cNvSpPr>
            <a:spLocks noGrp="1"/>
          </p:cNvSpPr>
          <p:nvPr>
            <p:ph type="body" idx="1"/>
          </p:nvPr>
        </p:nvSpPr>
        <p:spPr>
          <a:xfrm>
            <a:off x="5572949" y="973075"/>
            <a:ext cx="3214047" cy="3929888"/>
          </a:xfrm>
          <a:solidFill>
            <a:schemeClr val="accent4">
              <a:lumMod val="40000"/>
              <a:lumOff val="60000"/>
            </a:schemeClr>
          </a:solidFill>
        </p:spPr>
        <p:txBody>
          <a:bodyPr/>
          <a:lstStyle/>
          <a:p>
            <a:pPr marL="139700" indent="0" algn="ctr">
              <a:buClr>
                <a:srgbClr val="FF0000"/>
              </a:buClr>
              <a:buNone/>
            </a:pPr>
            <a:r>
              <a:rPr lang="ro-RO" sz="1200" b="1" dirty="0">
                <a:solidFill>
                  <a:schemeClr val="bg2"/>
                </a:solidFill>
                <a:latin typeface="Montserrat" panose="020B0604020202020204" charset="0"/>
              </a:rPr>
              <a:t>Tirana </a:t>
            </a:r>
            <a:r>
              <a:rPr lang="pt-BR" sz="1200" b="1" dirty="0">
                <a:solidFill>
                  <a:schemeClr val="bg2"/>
                </a:solidFill>
                <a:latin typeface="Montserrat" panose="020B0604020202020204" charset="0"/>
              </a:rPr>
              <a:t>Communiqué</a:t>
            </a:r>
          </a:p>
          <a:p>
            <a:pPr marL="139700" indent="0">
              <a:buClr>
                <a:srgbClr val="FF0000"/>
              </a:buClr>
              <a:buNone/>
            </a:pPr>
            <a:r>
              <a:rPr lang="en-US" sz="1200" i="1" dirty="0">
                <a:solidFill>
                  <a:schemeClr val="tx1"/>
                </a:solidFill>
                <a:latin typeface="Montserrat" panose="020B0604020202020204" charset="0"/>
              </a:rPr>
              <a:t>“We also ask the BFUG to submit to us in 2027 proposals for the </a:t>
            </a:r>
            <a:r>
              <a:rPr lang="en-US" sz="1200" b="1" i="1" dirty="0">
                <a:solidFill>
                  <a:schemeClr val="tx1"/>
                </a:solidFill>
                <a:latin typeface="Montserrat" panose="020B0604020202020204" charset="0"/>
              </a:rPr>
              <a:t>priorities</a:t>
            </a:r>
            <a:r>
              <a:rPr lang="en-US" sz="1200" i="1" dirty="0">
                <a:solidFill>
                  <a:schemeClr val="tx1"/>
                </a:solidFill>
                <a:latin typeface="Montserrat" panose="020B0604020202020204" charset="0"/>
              </a:rPr>
              <a:t> main for the next decade, in close cooperation with higher education institutions, staff and students.”</a:t>
            </a:r>
            <a:endParaRPr lang="pt-BR" sz="1200" i="1" dirty="0">
              <a:solidFill>
                <a:schemeClr val="tx1"/>
              </a:solidFill>
              <a:latin typeface="Montserrat" panose="020B0604020202020204" charset="0"/>
            </a:endParaRPr>
          </a:p>
        </p:txBody>
      </p:sp>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000" dirty="0">
                <a:solidFill>
                  <a:schemeClr val="tx1"/>
                </a:solidFill>
              </a:rPr>
              <a:t>Task Force on Future of Bologna</a:t>
            </a:r>
            <a:endParaRPr sz="2000" dirty="0">
              <a:solidFill>
                <a:schemeClr val="tx1"/>
              </a:solidFill>
            </a:endParaRPr>
          </a:p>
          <a:p>
            <a:pPr marL="0" lvl="0" indent="0" algn="ctr" rtl="0">
              <a:spcBef>
                <a:spcPts val="0"/>
              </a:spcBef>
              <a:spcAft>
                <a:spcPts val="0"/>
              </a:spcAft>
              <a:buClr>
                <a:schemeClr val="dk1"/>
              </a:buClr>
              <a:buSzPts val="1100"/>
              <a:buFont typeface="Arial"/>
              <a:buNone/>
            </a:pP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sp>
        <p:nvSpPr>
          <p:cNvPr id="9" name="Text Placeholder 4">
            <a:extLst>
              <a:ext uri="{FF2B5EF4-FFF2-40B4-BE49-F238E27FC236}">
                <a16:creationId xmlns:a16="http://schemas.microsoft.com/office/drawing/2014/main" id="{FEAC09B9-8008-4810-9311-E3DA502D8EBC}"/>
              </a:ext>
            </a:extLst>
          </p:cNvPr>
          <p:cNvSpPr txBox="1">
            <a:spLocks/>
          </p:cNvSpPr>
          <p:nvPr/>
        </p:nvSpPr>
        <p:spPr>
          <a:xfrm>
            <a:off x="357004" y="973075"/>
            <a:ext cx="4644801" cy="3929888"/>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400"/>
              <a:buFont typeface="Montserrat Medium"/>
              <a:buChar char="●"/>
              <a:defRPr sz="1400" b="0" i="0" u="none" strike="noStrike" cap="none">
                <a:solidFill>
                  <a:schemeClr val="accent4"/>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2pPr>
            <a:lvl3pPr marL="1371600" marR="0" lvl="2"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3pPr>
            <a:lvl4pPr marL="1828800" marR="0" lvl="3"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4pPr>
            <a:lvl5pPr marL="2286000" marR="0" lvl="4"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5pPr>
            <a:lvl6pPr marL="2743200" marR="0" lvl="5"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6pPr>
            <a:lvl7pPr marL="3200400" marR="0" lvl="6"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7pPr>
            <a:lvl8pPr marL="3657600" marR="0" lvl="7"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8pPr>
            <a:lvl9pPr marL="4114800" marR="0" lvl="8"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9pPr>
          </a:lstStyle>
          <a:p>
            <a:pPr marL="139700" indent="0">
              <a:buClr>
                <a:srgbClr val="FF0000"/>
              </a:buClr>
              <a:buFont typeface="Montserrat Medium"/>
              <a:buNone/>
            </a:pPr>
            <a:endParaRPr lang="pt-BR" b="1" dirty="0">
              <a:solidFill>
                <a:schemeClr val="tx1"/>
              </a:solidFill>
              <a:latin typeface="Montserrat Light" panose="020B0604020202020204" charset="0"/>
            </a:endParaRPr>
          </a:p>
          <a:p>
            <a:pPr>
              <a:buClr>
                <a:srgbClr val="FF0000"/>
              </a:buClr>
            </a:pPr>
            <a:r>
              <a:rPr lang="en-US" dirty="0">
                <a:solidFill>
                  <a:schemeClr val="tx1"/>
                </a:solidFill>
                <a:latin typeface="Montserrat Light" panose="020B0604020202020204" charset="0"/>
              </a:rPr>
              <a:t>prepare and </a:t>
            </a:r>
            <a:r>
              <a:rPr lang="en-US" dirty="0" err="1">
                <a:solidFill>
                  <a:schemeClr val="tx1"/>
                </a:solidFill>
                <a:latin typeface="Montserrat Light" panose="020B0604020202020204" charset="0"/>
              </a:rPr>
              <a:t>organise</a:t>
            </a:r>
            <a:r>
              <a:rPr lang="en-US" dirty="0">
                <a:solidFill>
                  <a:schemeClr val="tx1"/>
                </a:solidFill>
                <a:latin typeface="Montserrat Light" panose="020B0604020202020204" charset="0"/>
              </a:rPr>
              <a:t> debates in the BFUG</a:t>
            </a:r>
          </a:p>
          <a:p>
            <a:pPr>
              <a:buClr>
                <a:srgbClr val="FF0000"/>
              </a:buClr>
            </a:pPr>
            <a:r>
              <a:rPr lang="en-US" dirty="0">
                <a:solidFill>
                  <a:schemeClr val="tx1"/>
                </a:solidFill>
                <a:latin typeface="Montserrat Light" panose="020B0604020202020204" charset="0"/>
              </a:rPr>
              <a:t>more content discussions within the BFUG</a:t>
            </a:r>
          </a:p>
          <a:p>
            <a:pPr>
              <a:buClr>
                <a:srgbClr val="FF0000"/>
              </a:buClr>
            </a:pPr>
            <a:r>
              <a:rPr lang="en-US" dirty="0">
                <a:solidFill>
                  <a:schemeClr val="tx1"/>
                </a:solidFill>
                <a:latin typeface="Montserrat Light" panose="020B0604020202020204" charset="0"/>
              </a:rPr>
              <a:t>future-proof development, dissemination and possible expansion of key commitments</a:t>
            </a:r>
          </a:p>
          <a:p>
            <a:pPr>
              <a:buClr>
                <a:srgbClr val="FF0000"/>
              </a:buClr>
            </a:pPr>
            <a:r>
              <a:rPr lang="en-US" dirty="0">
                <a:solidFill>
                  <a:schemeClr val="tx1"/>
                </a:solidFill>
                <a:latin typeface="Montserrat Light" panose="020B0604020202020204" charset="0"/>
              </a:rPr>
              <a:t>links with the BICG and other working structures</a:t>
            </a:r>
          </a:p>
          <a:p>
            <a:pPr>
              <a:buClr>
                <a:srgbClr val="FF0000"/>
              </a:buClr>
            </a:pPr>
            <a:r>
              <a:rPr lang="en-US" dirty="0">
                <a:solidFill>
                  <a:schemeClr val="tx1"/>
                </a:solidFill>
                <a:latin typeface="Montserrat Light" panose="020B0604020202020204" charset="0"/>
              </a:rPr>
              <a:t>outreach towards stakeholders </a:t>
            </a:r>
          </a:p>
        </p:txBody>
      </p:sp>
      <p:sp>
        <p:nvSpPr>
          <p:cNvPr id="7" name="Rectangle: Rounded Corners 6">
            <a:extLst>
              <a:ext uri="{FF2B5EF4-FFF2-40B4-BE49-F238E27FC236}">
                <a16:creationId xmlns:a16="http://schemas.microsoft.com/office/drawing/2014/main" id="{81E46CF3-6A77-475A-B1AA-F97BE2591E71}"/>
              </a:ext>
            </a:extLst>
          </p:cNvPr>
          <p:cNvSpPr/>
          <p:nvPr/>
        </p:nvSpPr>
        <p:spPr>
          <a:xfrm>
            <a:off x="1776356" y="3297339"/>
            <a:ext cx="1794696" cy="16056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Montserrat" panose="020B0604020202020204" charset="0"/>
              </a:rPr>
              <a:t>Co-chairs:</a:t>
            </a:r>
          </a:p>
          <a:p>
            <a:pPr algn="ctr"/>
            <a:r>
              <a:rPr lang="en-US" dirty="0">
                <a:solidFill>
                  <a:schemeClr val="bg2"/>
                </a:solidFill>
                <a:latin typeface="Montserrat" panose="020B0604020202020204" charset="0"/>
              </a:rPr>
              <a:t>Belgium Flemish Community, Germany, Ireland, Ukraine </a:t>
            </a:r>
          </a:p>
        </p:txBody>
      </p:sp>
      <p:pic>
        <p:nvPicPr>
          <p:cNvPr id="8" name="Picture 14" descr="A logo with a yellow and blue background&#10;&#10;Description automatically generated">
            <a:extLst>
              <a:ext uri="{FF2B5EF4-FFF2-40B4-BE49-F238E27FC236}">
                <a16:creationId xmlns:a16="http://schemas.microsoft.com/office/drawing/2014/main" id="{0C192FD4-69F9-4875-9FF7-810CB6D9E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Tree>
    <p:extLst>
      <p:ext uri="{BB962C8B-B14F-4D97-AF65-F5344CB8AC3E}">
        <p14:creationId xmlns:p14="http://schemas.microsoft.com/office/powerpoint/2010/main" val="8287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000" dirty="0">
                <a:solidFill>
                  <a:schemeClr val="tx1"/>
                </a:solidFill>
              </a:rPr>
              <a:t>Coordination Group on Global Policy Dialogue</a:t>
            </a:r>
            <a:endParaRPr sz="2000" dirty="0">
              <a:solidFill>
                <a:schemeClr val="tx1"/>
              </a:solidFill>
            </a:endParaRPr>
          </a:p>
          <a:p>
            <a:pPr marL="0" lvl="0" indent="0" algn="ctr" rtl="0">
              <a:spcBef>
                <a:spcPts val="0"/>
              </a:spcBef>
              <a:spcAft>
                <a:spcPts val="0"/>
              </a:spcAft>
              <a:buClr>
                <a:schemeClr val="dk1"/>
              </a:buClr>
              <a:buSzPts val="1100"/>
              <a:buFont typeface="Arial"/>
              <a:buNone/>
            </a:pP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pic>
        <p:nvPicPr>
          <p:cNvPr id="8" name="Picture 14" descr="A logo with a yellow and blue background&#10;&#10;Description automatically generated">
            <a:extLst>
              <a:ext uri="{FF2B5EF4-FFF2-40B4-BE49-F238E27FC236}">
                <a16:creationId xmlns:a16="http://schemas.microsoft.com/office/drawing/2014/main" id="{0C192FD4-69F9-4875-9FF7-810CB6D9E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pic>
        <p:nvPicPr>
          <p:cNvPr id="3" name="Picture 2">
            <a:extLst>
              <a:ext uri="{FF2B5EF4-FFF2-40B4-BE49-F238E27FC236}">
                <a16:creationId xmlns:a16="http://schemas.microsoft.com/office/drawing/2014/main" id="{4D5139C1-6B19-4AC5-9E47-0678DE62C278}"/>
              </a:ext>
            </a:extLst>
          </p:cNvPr>
          <p:cNvPicPr>
            <a:picLocks noChangeAspect="1"/>
          </p:cNvPicPr>
          <p:nvPr/>
        </p:nvPicPr>
        <p:blipFill>
          <a:blip r:embed="rId5"/>
          <a:stretch>
            <a:fillRect/>
          </a:stretch>
        </p:blipFill>
        <p:spPr>
          <a:xfrm>
            <a:off x="1103978" y="946522"/>
            <a:ext cx="2840701" cy="3982993"/>
          </a:xfrm>
          <a:prstGeom prst="rect">
            <a:avLst/>
          </a:prstGeom>
        </p:spPr>
      </p:pic>
      <p:sp>
        <p:nvSpPr>
          <p:cNvPr id="10" name="Text Placeholder 4">
            <a:extLst>
              <a:ext uri="{FF2B5EF4-FFF2-40B4-BE49-F238E27FC236}">
                <a16:creationId xmlns:a16="http://schemas.microsoft.com/office/drawing/2014/main" id="{CD5BDC6D-3B29-4CCC-AE43-18AF372CB5DC}"/>
              </a:ext>
            </a:extLst>
          </p:cNvPr>
          <p:cNvSpPr>
            <a:spLocks noGrp="1"/>
          </p:cNvSpPr>
          <p:nvPr>
            <p:ph type="body" idx="1"/>
          </p:nvPr>
        </p:nvSpPr>
        <p:spPr>
          <a:xfrm>
            <a:off x="5097351" y="973075"/>
            <a:ext cx="3689646" cy="3929888"/>
          </a:xfrm>
          <a:solidFill>
            <a:schemeClr val="accent4">
              <a:lumMod val="40000"/>
              <a:lumOff val="60000"/>
            </a:schemeClr>
          </a:solidFill>
        </p:spPr>
        <p:txBody>
          <a:bodyPr/>
          <a:lstStyle/>
          <a:p>
            <a:pPr marL="139700" indent="0" algn="ctr">
              <a:buClr>
                <a:srgbClr val="FF0000"/>
              </a:buClr>
              <a:buNone/>
            </a:pPr>
            <a:r>
              <a:rPr lang="ro-RO" sz="1200" b="1" dirty="0">
                <a:solidFill>
                  <a:schemeClr val="bg2"/>
                </a:solidFill>
                <a:latin typeface="Montserrat" panose="020B0604020202020204" charset="0"/>
                <a:hlinkClick r:id="rId6"/>
              </a:rPr>
              <a:t>Tirana </a:t>
            </a:r>
            <a:r>
              <a:rPr lang="pt-BR" sz="1200" b="1" dirty="0">
                <a:solidFill>
                  <a:schemeClr val="bg2"/>
                </a:solidFill>
                <a:latin typeface="Montserrat" panose="020B0604020202020204" charset="0"/>
                <a:hlinkClick r:id="rId6"/>
              </a:rPr>
              <a:t>Global Policy Forum Statement</a:t>
            </a:r>
            <a:endParaRPr lang="pt-BR" sz="1200" b="1" dirty="0">
              <a:solidFill>
                <a:schemeClr val="bg2"/>
              </a:solidFill>
              <a:latin typeface="Montserrat" panose="020B0604020202020204" charset="0"/>
            </a:endParaRPr>
          </a:p>
          <a:p>
            <a:pPr marL="139700" indent="0">
              <a:buClr>
                <a:srgbClr val="FF0000"/>
              </a:buClr>
              <a:buNone/>
            </a:pPr>
            <a:r>
              <a:rPr lang="en-US" sz="1200" dirty="0">
                <a:solidFill>
                  <a:schemeClr val="tx1"/>
                </a:solidFill>
                <a:latin typeface="Montserrat" panose="020B0604020202020204" charset="0"/>
              </a:rPr>
              <a:t>“We invite all participants in the EHEA Global Policy Forum to continue to engage in global policy </a:t>
            </a:r>
            <a:r>
              <a:rPr lang="en-US" sz="1200" b="1" dirty="0">
                <a:solidFill>
                  <a:schemeClr val="tx1"/>
                </a:solidFill>
                <a:latin typeface="Montserrat" panose="020B0604020202020204" charset="0"/>
              </a:rPr>
              <a:t>dialogue</a:t>
            </a:r>
            <a:r>
              <a:rPr lang="en-US" sz="1200" dirty="0">
                <a:solidFill>
                  <a:schemeClr val="tx1"/>
                </a:solidFill>
                <a:latin typeface="Montserrat" panose="020B0604020202020204" charset="0"/>
              </a:rPr>
              <a:t> and to identify the </a:t>
            </a:r>
            <a:r>
              <a:rPr lang="en-US" sz="1200" b="1" dirty="0">
                <a:solidFill>
                  <a:schemeClr val="tx1"/>
                </a:solidFill>
                <a:latin typeface="Montserrat" panose="020B0604020202020204" charset="0"/>
              </a:rPr>
              <a:t>themes where synergies can be found </a:t>
            </a:r>
            <a:r>
              <a:rPr lang="en-US" sz="1200" dirty="0">
                <a:solidFill>
                  <a:schemeClr val="tx1"/>
                </a:solidFill>
                <a:latin typeface="Montserrat" panose="020B0604020202020204" charset="0"/>
              </a:rPr>
              <a:t>between </a:t>
            </a:r>
            <a:r>
              <a:rPr lang="en-US" sz="1200" b="1" dirty="0">
                <a:solidFill>
                  <a:schemeClr val="tx1"/>
                </a:solidFill>
                <a:latin typeface="Montserrat" panose="020B0604020202020204" charset="0"/>
              </a:rPr>
              <a:t>regions</a:t>
            </a:r>
            <a:r>
              <a:rPr lang="en-US" sz="1200" dirty="0">
                <a:solidFill>
                  <a:schemeClr val="tx1"/>
                </a:solidFill>
                <a:latin typeface="Montserrat" panose="020B0604020202020204" charset="0"/>
              </a:rPr>
              <a:t>, and with global </a:t>
            </a:r>
            <a:r>
              <a:rPr lang="en-US" sz="1200" b="1" dirty="0">
                <a:solidFill>
                  <a:schemeClr val="tx1"/>
                </a:solidFill>
                <a:latin typeface="Montserrat" panose="020B0604020202020204" charset="0"/>
              </a:rPr>
              <a:t>organizations</a:t>
            </a:r>
            <a:r>
              <a:rPr lang="en-US" sz="1200" dirty="0">
                <a:solidFill>
                  <a:schemeClr val="tx1"/>
                </a:solidFill>
                <a:latin typeface="Montserrat" panose="020B0604020202020204" charset="0"/>
              </a:rPr>
              <a:t> such as UNESCO and OECD, be it at the intergovernmental level, or in transnational exchange and collaboration between higher education institutions and </a:t>
            </a:r>
            <a:r>
              <a:rPr lang="en-US" sz="1200" dirty="0" err="1">
                <a:solidFill>
                  <a:schemeClr val="tx1"/>
                </a:solidFill>
                <a:latin typeface="Montserrat" panose="020B0604020202020204" charset="0"/>
              </a:rPr>
              <a:t>organisations</a:t>
            </a:r>
            <a:r>
              <a:rPr lang="en-US" sz="1200" dirty="0">
                <a:solidFill>
                  <a:schemeClr val="tx1"/>
                </a:solidFill>
                <a:latin typeface="Montserrat" panose="020B0604020202020204" charset="0"/>
              </a:rPr>
              <a:t>.”</a:t>
            </a:r>
            <a:endParaRPr lang="pt-BR" sz="1200" i="1" dirty="0">
              <a:solidFill>
                <a:schemeClr val="tx1"/>
              </a:solidFill>
              <a:latin typeface="Montserrat" panose="020B0604020202020204" charset="0"/>
            </a:endParaRPr>
          </a:p>
        </p:txBody>
      </p:sp>
    </p:spTree>
    <p:extLst>
      <p:ext uri="{BB962C8B-B14F-4D97-AF65-F5344CB8AC3E}">
        <p14:creationId xmlns:p14="http://schemas.microsoft.com/office/powerpoint/2010/main" val="24710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9" name="Text Placeholder 4">
            <a:extLst>
              <a:ext uri="{FF2B5EF4-FFF2-40B4-BE49-F238E27FC236}">
                <a16:creationId xmlns:a16="http://schemas.microsoft.com/office/drawing/2014/main" id="{FEAC09B9-8008-4810-9311-E3DA502D8EBC}"/>
              </a:ext>
            </a:extLst>
          </p:cNvPr>
          <p:cNvSpPr txBox="1">
            <a:spLocks/>
          </p:cNvSpPr>
          <p:nvPr/>
        </p:nvSpPr>
        <p:spPr>
          <a:xfrm>
            <a:off x="357004" y="973075"/>
            <a:ext cx="4644801" cy="3929888"/>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400"/>
              <a:buFont typeface="Montserrat Medium"/>
              <a:buChar char="●"/>
              <a:defRPr sz="1400" b="0" i="0" u="none" strike="noStrike" cap="none">
                <a:solidFill>
                  <a:schemeClr val="accent4"/>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2pPr>
            <a:lvl3pPr marL="1371600" marR="0" lvl="2"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3pPr>
            <a:lvl4pPr marL="1828800" marR="0" lvl="3"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4pPr>
            <a:lvl5pPr marL="2286000" marR="0" lvl="4"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5pPr>
            <a:lvl6pPr marL="2743200" marR="0" lvl="5"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6pPr>
            <a:lvl7pPr marL="3200400" marR="0" lvl="6"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7pPr>
            <a:lvl8pPr marL="3657600" marR="0" lvl="7"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8pPr>
            <a:lvl9pPr marL="4114800" marR="0" lvl="8"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9pPr>
          </a:lstStyle>
          <a:p>
            <a:pPr marL="139700" indent="0">
              <a:buClr>
                <a:srgbClr val="FF0000"/>
              </a:buClr>
              <a:buFont typeface="Montserrat Medium"/>
              <a:buNone/>
            </a:pPr>
            <a:endParaRPr lang="pt-BR" b="1" dirty="0">
              <a:solidFill>
                <a:schemeClr val="tx1"/>
              </a:solidFill>
              <a:latin typeface="Montserrat Light" panose="020B0604020202020204" charset="0"/>
            </a:endParaRPr>
          </a:p>
          <a:p>
            <a:pPr>
              <a:buClr>
                <a:srgbClr val="FF0000"/>
              </a:buClr>
            </a:pPr>
            <a:r>
              <a:rPr lang="en-US" dirty="0">
                <a:solidFill>
                  <a:schemeClr val="tx1"/>
                </a:solidFill>
                <a:latin typeface="Montserrat Light" panose="020B0604020202020204" charset="0"/>
              </a:rPr>
              <a:t>prepare the statement for the </a:t>
            </a:r>
            <a:r>
              <a:rPr lang="en-US" dirty="0" err="1">
                <a:solidFill>
                  <a:schemeClr val="tx1"/>
                </a:solidFill>
                <a:latin typeface="Montserrat Light" panose="020B0604020202020204" charset="0"/>
              </a:rPr>
              <a:t>Iași</a:t>
            </a:r>
            <a:r>
              <a:rPr lang="en-US" dirty="0">
                <a:solidFill>
                  <a:schemeClr val="tx1"/>
                </a:solidFill>
                <a:latin typeface="Montserrat Light" panose="020B0604020202020204" charset="0"/>
              </a:rPr>
              <a:t> &amp; </a:t>
            </a:r>
            <a:r>
              <a:rPr lang="en-US" dirty="0" err="1">
                <a:solidFill>
                  <a:schemeClr val="tx1"/>
                </a:solidFill>
                <a:latin typeface="Montserrat Light" panose="020B0604020202020204" charset="0"/>
              </a:rPr>
              <a:t>Chișinău</a:t>
            </a:r>
            <a:r>
              <a:rPr lang="en-US" dirty="0">
                <a:solidFill>
                  <a:schemeClr val="tx1"/>
                </a:solidFill>
                <a:latin typeface="Montserrat Light" panose="020B0604020202020204" charset="0"/>
              </a:rPr>
              <a:t> Bologna Policy Forum</a:t>
            </a:r>
          </a:p>
          <a:p>
            <a:pPr>
              <a:buClr>
                <a:srgbClr val="FF0000"/>
              </a:buClr>
            </a:pPr>
            <a:r>
              <a:rPr lang="en-US" dirty="0">
                <a:solidFill>
                  <a:schemeClr val="tx1"/>
                </a:solidFill>
                <a:latin typeface="Montserrat Light" panose="020B0604020202020204" charset="0"/>
              </a:rPr>
              <a:t>engagement with other parts of the world </a:t>
            </a:r>
          </a:p>
          <a:p>
            <a:pPr>
              <a:buClr>
                <a:srgbClr val="FF0000"/>
              </a:buClr>
            </a:pPr>
            <a:r>
              <a:rPr lang="en-US" dirty="0">
                <a:solidFill>
                  <a:schemeClr val="tx1"/>
                </a:solidFill>
                <a:latin typeface="Montserrat Light" panose="020B0604020202020204" charset="0"/>
              </a:rPr>
              <a:t>coordination with regional or interregional </a:t>
            </a:r>
            <a:r>
              <a:rPr lang="en-US" dirty="0" err="1">
                <a:solidFill>
                  <a:schemeClr val="tx1"/>
                </a:solidFill>
                <a:latin typeface="Montserrat Light" panose="020B0604020202020204" charset="0"/>
              </a:rPr>
              <a:t>organisations</a:t>
            </a:r>
            <a:r>
              <a:rPr lang="en-US" dirty="0">
                <a:solidFill>
                  <a:schemeClr val="tx1"/>
                </a:solidFill>
                <a:latin typeface="Montserrat Light" panose="020B0604020202020204" charset="0"/>
              </a:rPr>
              <a:t> dealing with HE policies</a:t>
            </a:r>
          </a:p>
          <a:p>
            <a:pPr>
              <a:buClr>
                <a:srgbClr val="FF0000"/>
              </a:buClr>
            </a:pPr>
            <a:r>
              <a:rPr lang="en-US" dirty="0">
                <a:solidFill>
                  <a:schemeClr val="tx1"/>
                </a:solidFill>
                <a:latin typeface="Montserrat Light" panose="020B0604020202020204" charset="0"/>
              </a:rPr>
              <a:t>synergies in different policy area</a:t>
            </a:r>
          </a:p>
        </p:txBody>
      </p:sp>
      <p:sp>
        <p:nvSpPr>
          <p:cNvPr id="5" name="Text Placeholder 4">
            <a:extLst>
              <a:ext uri="{FF2B5EF4-FFF2-40B4-BE49-F238E27FC236}">
                <a16:creationId xmlns:a16="http://schemas.microsoft.com/office/drawing/2014/main" id="{4BD92851-0473-4302-BA06-7E3D0BFD2AE1}"/>
              </a:ext>
            </a:extLst>
          </p:cNvPr>
          <p:cNvSpPr>
            <a:spLocks noGrp="1"/>
          </p:cNvSpPr>
          <p:nvPr>
            <p:ph type="body" idx="1"/>
          </p:nvPr>
        </p:nvSpPr>
        <p:spPr>
          <a:xfrm>
            <a:off x="5097351" y="973075"/>
            <a:ext cx="3689646" cy="3929888"/>
          </a:xfrm>
          <a:solidFill>
            <a:schemeClr val="accent4">
              <a:lumMod val="40000"/>
              <a:lumOff val="60000"/>
            </a:schemeClr>
          </a:solidFill>
        </p:spPr>
        <p:txBody>
          <a:bodyPr/>
          <a:lstStyle/>
          <a:p>
            <a:pPr marL="139700" indent="0" algn="ctr">
              <a:buClr>
                <a:srgbClr val="FF0000"/>
              </a:buClr>
              <a:buNone/>
            </a:pPr>
            <a:r>
              <a:rPr lang="ro-RO" sz="1200" b="1" dirty="0">
                <a:solidFill>
                  <a:schemeClr val="bg2"/>
                </a:solidFill>
                <a:latin typeface="Montserrat" panose="020B0604020202020204" charset="0"/>
              </a:rPr>
              <a:t>Tirana </a:t>
            </a:r>
            <a:r>
              <a:rPr lang="pt-BR" sz="1200" b="1" dirty="0">
                <a:solidFill>
                  <a:schemeClr val="bg2"/>
                </a:solidFill>
                <a:latin typeface="Montserrat" panose="020B0604020202020204" charset="0"/>
              </a:rPr>
              <a:t>Communiqué</a:t>
            </a:r>
          </a:p>
          <a:p>
            <a:pPr marL="139700" indent="0">
              <a:buClr>
                <a:srgbClr val="FF0000"/>
              </a:buClr>
              <a:buNone/>
            </a:pPr>
            <a:r>
              <a:rPr lang="en-US" sz="1200" dirty="0">
                <a:solidFill>
                  <a:schemeClr val="tx1"/>
                </a:solidFill>
                <a:latin typeface="Montserrat" panose="020B0604020202020204" charset="0"/>
              </a:rPr>
              <a:t>“We ask the BFUG and its working structures to continue to develop and strengthen </a:t>
            </a:r>
            <a:r>
              <a:rPr lang="en-US" sz="1200" b="1" dirty="0">
                <a:solidFill>
                  <a:schemeClr val="tx1"/>
                </a:solidFill>
                <a:latin typeface="Montserrat" panose="020B0604020202020204" charset="0"/>
              </a:rPr>
              <a:t>dialogue and collaboration with macro regions</a:t>
            </a:r>
            <a:r>
              <a:rPr lang="en-US" sz="1200" dirty="0">
                <a:solidFill>
                  <a:schemeClr val="tx1"/>
                </a:solidFill>
                <a:latin typeface="Montserrat" panose="020B0604020202020204" charset="0"/>
              </a:rPr>
              <a:t> on various levels and with appropriate interlocutors.” and “This includes </a:t>
            </a:r>
            <a:r>
              <a:rPr lang="en-US" sz="1200" b="1" dirty="0">
                <a:solidFill>
                  <a:schemeClr val="tx1"/>
                </a:solidFill>
                <a:latin typeface="Montserrat" panose="020B0604020202020204" charset="0"/>
              </a:rPr>
              <a:t>reciprocal referencing </a:t>
            </a:r>
            <a:r>
              <a:rPr lang="en-US" sz="1200" dirty="0">
                <a:solidFill>
                  <a:schemeClr val="tx1"/>
                </a:solidFill>
                <a:latin typeface="Montserrat" panose="020B0604020202020204" charset="0"/>
              </a:rPr>
              <a:t>of qualifications frameworks and credit systems, ratification and implementation of the UNESCO Global Convention on the </a:t>
            </a:r>
            <a:r>
              <a:rPr lang="en-US" sz="1200" b="1" dirty="0">
                <a:solidFill>
                  <a:schemeClr val="tx1"/>
                </a:solidFill>
                <a:latin typeface="Montserrat" panose="020B0604020202020204" charset="0"/>
              </a:rPr>
              <a:t>Recognition of Qualifications </a:t>
            </a:r>
            <a:r>
              <a:rPr lang="en-US" sz="1200" dirty="0">
                <a:solidFill>
                  <a:schemeClr val="tx1"/>
                </a:solidFill>
                <a:latin typeface="Montserrat" panose="020B0604020202020204" charset="0"/>
              </a:rPr>
              <a:t>concerning Higher Education, as well as the second generation regional recognition conventions, and alignment and mutual understanding of </a:t>
            </a:r>
            <a:r>
              <a:rPr lang="en-US" sz="1200" b="1" dirty="0">
                <a:solidFill>
                  <a:schemeClr val="tx1"/>
                </a:solidFill>
                <a:latin typeface="Montserrat" panose="020B0604020202020204" charset="0"/>
              </a:rPr>
              <a:t>quality assurance </a:t>
            </a:r>
            <a:r>
              <a:rPr lang="en-US" sz="1200" dirty="0">
                <a:solidFill>
                  <a:schemeClr val="tx1"/>
                </a:solidFill>
                <a:latin typeface="Montserrat" panose="020B0604020202020204" charset="0"/>
              </a:rPr>
              <a:t>principles.”</a:t>
            </a:r>
            <a:endParaRPr lang="pt-BR" sz="1200" i="1" dirty="0">
              <a:solidFill>
                <a:schemeClr val="tx1"/>
              </a:solidFill>
              <a:latin typeface="Montserrat" panose="020B0604020202020204" charset="0"/>
            </a:endParaRPr>
          </a:p>
        </p:txBody>
      </p:sp>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000" dirty="0">
                <a:solidFill>
                  <a:schemeClr val="tx1"/>
                </a:solidFill>
              </a:rPr>
              <a:t>Coordination Group on Global Policy Dialogue</a:t>
            </a:r>
            <a:endParaRPr sz="2000" dirty="0">
              <a:solidFill>
                <a:schemeClr val="tx1"/>
              </a:solidFill>
            </a:endParaRPr>
          </a:p>
          <a:p>
            <a:pPr marL="0" lvl="0" indent="0" algn="ctr" rtl="0">
              <a:spcBef>
                <a:spcPts val="0"/>
              </a:spcBef>
              <a:spcAft>
                <a:spcPts val="0"/>
              </a:spcAft>
              <a:buClr>
                <a:schemeClr val="dk1"/>
              </a:buClr>
              <a:buSzPts val="1100"/>
              <a:buFont typeface="Arial"/>
              <a:buNone/>
            </a:pP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sp>
        <p:nvSpPr>
          <p:cNvPr id="7" name="Rectangle: Rounded Corners 6">
            <a:extLst>
              <a:ext uri="{FF2B5EF4-FFF2-40B4-BE49-F238E27FC236}">
                <a16:creationId xmlns:a16="http://schemas.microsoft.com/office/drawing/2014/main" id="{81E46CF3-6A77-475A-B1AA-F97BE2591E71}"/>
              </a:ext>
            </a:extLst>
          </p:cNvPr>
          <p:cNvSpPr/>
          <p:nvPr/>
        </p:nvSpPr>
        <p:spPr>
          <a:xfrm>
            <a:off x="1817692" y="3655720"/>
            <a:ext cx="1377777" cy="10763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Montserrat" panose="020B0604020202020204" charset="0"/>
              </a:rPr>
              <a:t>Co-chairs:</a:t>
            </a:r>
          </a:p>
          <a:p>
            <a:pPr algn="ctr"/>
            <a:r>
              <a:rPr lang="en-US" dirty="0">
                <a:solidFill>
                  <a:schemeClr val="tx1"/>
                </a:solidFill>
                <a:latin typeface="Montserrat" panose="020B0604020202020204" charset="0"/>
              </a:rPr>
              <a:t>Italy </a:t>
            </a:r>
          </a:p>
          <a:p>
            <a:pPr algn="ctr"/>
            <a:r>
              <a:rPr lang="en-US" dirty="0">
                <a:solidFill>
                  <a:schemeClr val="tx1"/>
                </a:solidFill>
                <a:latin typeface="Montserrat" panose="020B0604020202020204" charset="0"/>
              </a:rPr>
              <a:t>Moldova UNESCO </a:t>
            </a:r>
          </a:p>
        </p:txBody>
      </p:sp>
      <p:pic>
        <p:nvPicPr>
          <p:cNvPr id="8" name="Picture 14" descr="A logo with a yellow and blue background&#10;&#10;Description automatically generated">
            <a:extLst>
              <a:ext uri="{FF2B5EF4-FFF2-40B4-BE49-F238E27FC236}">
                <a16:creationId xmlns:a16="http://schemas.microsoft.com/office/drawing/2014/main" id="{0C192FD4-69F9-4875-9FF7-810CB6D9E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Tree>
    <p:extLst>
      <p:ext uri="{BB962C8B-B14F-4D97-AF65-F5344CB8AC3E}">
        <p14:creationId xmlns:p14="http://schemas.microsoft.com/office/powerpoint/2010/main" val="11279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5" name="Text Placeholder 4">
            <a:extLst>
              <a:ext uri="{FF2B5EF4-FFF2-40B4-BE49-F238E27FC236}">
                <a16:creationId xmlns:a16="http://schemas.microsoft.com/office/drawing/2014/main" id="{4BD92851-0473-4302-BA06-7E3D0BFD2AE1}"/>
              </a:ext>
            </a:extLst>
          </p:cNvPr>
          <p:cNvSpPr>
            <a:spLocks noGrp="1"/>
          </p:cNvSpPr>
          <p:nvPr>
            <p:ph type="body" idx="1"/>
          </p:nvPr>
        </p:nvSpPr>
        <p:spPr>
          <a:xfrm>
            <a:off x="3548543" y="1352920"/>
            <a:ext cx="5238454" cy="3498257"/>
          </a:xfrm>
          <a:solidFill>
            <a:schemeClr val="accent6">
              <a:lumMod val="20000"/>
              <a:lumOff val="80000"/>
            </a:schemeClr>
          </a:solidFill>
        </p:spPr>
        <p:txBody>
          <a:bodyPr/>
          <a:lstStyle/>
          <a:p>
            <a:pPr marL="139700" indent="0" algn="ctr">
              <a:buClr>
                <a:srgbClr val="FF0000"/>
              </a:buClr>
              <a:buNone/>
            </a:pPr>
            <a:r>
              <a:rPr lang="ro-RO" sz="1200" b="1" dirty="0">
                <a:solidFill>
                  <a:schemeClr val="bg2"/>
                </a:solidFill>
                <a:latin typeface="Montserrat" panose="020B0604020202020204" charset="0"/>
              </a:rPr>
              <a:t>Tirana </a:t>
            </a:r>
            <a:r>
              <a:rPr lang="pt-BR" sz="1200" b="1" dirty="0">
                <a:solidFill>
                  <a:schemeClr val="bg2"/>
                </a:solidFill>
                <a:latin typeface="Montserrat" panose="020B0604020202020204" charset="0"/>
              </a:rPr>
              <a:t>Communiqué</a:t>
            </a:r>
          </a:p>
          <a:p>
            <a:pPr marL="139700" indent="0">
              <a:buClr>
                <a:srgbClr val="FF0000"/>
              </a:buClr>
              <a:buNone/>
            </a:pPr>
            <a:r>
              <a:rPr lang="en-US" sz="1200" i="1" dirty="0">
                <a:solidFill>
                  <a:schemeClr val="tx1"/>
                </a:solidFill>
                <a:latin typeface="Montserrat" panose="020B0604020202020204" charset="0"/>
              </a:rPr>
              <a:t>“As in Paris in 2018, we today reaffirm our </a:t>
            </a:r>
            <a:r>
              <a:rPr lang="en-US" sz="1200" b="1" i="1" dirty="0">
                <a:solidFill>
                  <a:schemeClr val="tx1"/>
                </a:solidFill>
                <a:latin typeface="Montserrat" panose="020B0604020202020204" charset="0"/>
              </a:rPr>
              <a:t>three key commitments </a:t>
            </a:r>
            <a:r>
              <a:rPr lang="en-US" sz="1200" i="1" dirty="0">
                <a:solidFill>
                  <a:schemeClr val="tx1"/>
                </a:solidFill>
                <a:latin typeface="Montserrat" panose="020B0604020202020204" charset="0"/>
              </a:rPr>
              <a:t>to be preconditions for the successful development and innovation of the EHEA…” , “the important </a:t>
            </a:r>
            <a:r>
              <a:rPr lang="en-US" sz="1200" b="1" i="1" dirty="0">
                <a:solidFill>
                  <a:schemeClr val="tx1"/>
                </a:solidFill>
                <a:latin typeface="Montserrat" panose="020B0604020202020204" charset="0"/>
              </a:rPr>
              <a:t>contribution</a:t>
            </a:r>
            <a:r>
              <a:rPr lang="en-US" sz="1200" i="1" dirty="0">
                <a:solidFill>
                  <a:schemeClr val="tx1"/>
                </a:solidFill>
                <a:latin typeface="Montserrat" panose="020B0604020202020204" charset="0"/>
              </a:rPr>
              <a:t> of the Thematic Peer Groups under the guidance of the Bologna Implementation Coordination Group in improving the situation. Therefore, we commit to ensuring that we have, or will devise, and will publish appropriate </a:t>
            </a:r>
            <a:r>
              <a:rPr lang="en-US" sz="1200" b="1" i="1" dirty="0">
                <a:solidFill>
                  <a:schemeClr val="tx1"/>
                </a:solidFill>
                <a:latin typeface="Montserrat" panose="020B0604020202020204" charset="0"/>
              </a:rPr>
              <a:t>action plans</a:t>
            </a:r>
            <a:r>
              <a:rPr lang="en-US" sz="1200" i="1" dirty="0">
                <a:solidFill>
                  <a:schemeClr val="tx1"/>
                </a:solidFill>
                <a:latin typeface="Montserrat" panose="020B0604020202020204" charset="0"/>
              </a:rPr>
              <a:t> to address any remaining implementation gaps (…).” and “We, together with stakeholders and communities, commit to tackling the </a:t>
            </a:r>
            <a:r>
              <a:rPr lang="en-US" sz="1200" b="1" i="1" dirty="0">
                <a:solidFill>
                  <a:schemeClr val="tx1"/>
                </a:solidFill>
                <a:latin typeface="Montserrat" panose="020B0604020202020204" charset="0"/>
              </a:rPr>
              <a:t>socio-economic challenges</a:t>
            </a:r>
            <a:r>
              <a:rPr lang="en-US" sz="1200" i="1" dirty="0">
                <a:solidFill>
                  <a:schemeClr val="tx1"/>
                </a:solidFill>
                <a:latin typeface="Montserrat" panose="020B0604020202020204" charset="0"/>
              </a:rPr>
              <a:t>, such as the rising cost of living and difficulty to access student housing, that have impacted access to higher education and student life as a whole. We will intensify our efforts to ensure the recognition of qualifications held by refugees and to remove barriers to their enrolment in higher education.”</a:t>
            </a:r>
            <a:endParaRPr lang="pt-BR" sz="1200" i="1" dirty="0">
              <a:solidFill>
                <a:schemeClr val="tx1"/>
              </a:solidFill>
              <a:latin typeface="Montserrat" panose="020B0604020202020204" charset="0"/>
            </a:endParaRPr>
          </a:p>
        </p:txBody>
      </p:sp>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lvl="0">
              <a:buClr>
                <a:schemeClr val="dk1"/>
              </a:buClr>
              <a:buSzPts val="1100"/>
            </a:pPr>
            <a:r>
              <a:rPr lang="en-US" sz="2000" dirty="0">
                <a:solidFill>
                  <a:schemeClr val="tx1"/>
                </a:solidFill>
              </a:rPr>
              <a:t>Bologna Implementation Coordination Group and the Thematic Peer Groups </a:t>
            </a: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pic>
        <p:nvPicPr>
          <p:cNvPr id="8" name="Picture 14" descr="A logo with a yellow and blue background&#10;&#10;Description automatically generated">
            <a:extLst>
              <a:ext uri="{FF2B5EF4-FFF2-40B4-BE49-F238E27FC236}">
                <a16:creationId xmlns:a16="http://schemas.microsoft.com/office/drawing/2014/main" id="{0C192FD4-69F9-4875-9FF7-810CB6D9E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
        <p:nvSpPr>
          <p:cNvPr id="13" name="Rétthyrningur: Ávöl horn 6">
            <a:extLst>
              <a:ext uri="{FF2B5EF4-FFF2-40B4-BE49-F238E27FC236}">
                <a16:creationId xmlns:a16="http://schemas.microsoft.com/office/drawing/2014/main" id="{6FD9CDD4-012A-4EF1-810B-C6ACC54F5DF7}"/>
              </a:ext>
            </a:extLst>
          </p:cNvPr>
          <p:cNvSpPr/>
          <p:nvPr/>
        </p:nvSpPr>
        <p:spPr>
          <a:xfrm>
            <a:off x="1065694" y="1437953"/>
            <a:ext cx="1507231" cy="700613"/>
          </a:xfrm>
          <a:prstGeom prst="roundRect">
            <a:avLst/>
          </a:prstGeom>
          <a:solidFill>
            <a:srgbClr val="92D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r>
              <a:rPr lang="is-IS" sz="1200" noProof="1">
                <a:solidFill>
                  <a:schemeClr val="tx1"/>
                </a:solidFill>
                <a:latin typeface="Montserrat" panose="020B0604020202020204" charset="0"/>
              </a:rPr>
              <a:t>Bologna Implementation CG</a:t>
            </a:r>
            <a:endParaRPr lang="is-IS" sz="1200" noProof="1">
              <a:solidFill>
                <a:schemeClr val="tx1"/>
              </a:solidFill>
              <a:latin typeface="Montserrat" panose="020B0604020202020204" charset="0"/>
              <a:cs typeface="Calibri"/>
            </a:endParaRPr>
          </a:p>
        </p:txBody>
      </p:sp>
      <p:sp>
        <p:nvSpPr>
          <p:cNvPr id="14" name="Rétthyrningur: Ávöl horn 7">
            <a:extLst>
              <a:ext uri="{FF2B5EF4-FFF2-40B4-BE49-F238E27FC236}">
                <a16:creationId xmlns:a16="http://schemas.microsoft.com/office/drawing/2014/main" id="{30BF1EDE-6AB6-41BC-8BEB-A44FA529C741}"/>
              </a:ext>
            </a:extLst>
          </p:cNvPr>
          <p:cNvSpPr/>
          <p:nvPr/>
        </p:nvSpPr>
        <p:spPr>
          <a:xfrm>
            <a:off x="1103978" y="2409497"/>
            <a:ext cx="1377579" cy="2001575"/>
          </a:xfrm>
          <a:prstGeom prst="roundRect">
            <a:avLst/>
          </a:prstGeom>
          <a:solidFill>
            <a:srgbClr val="92D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r>
              <a:rPr lang="is-IS" sz="1200" noProof="1">
                <a:solidFill>
                  <a:schemeClr val="tx1"/>
                </a:solidFill>
                <a:latin typeface="Montserrat" panose="020B0604020202020204" charset="0"/>
              </a:rPr>
              <a:t>TPG A – Qualifications' Frameworks</a:t>
            </a:r>
            <a:endParaRPr lang="is-IS" sz="1200" noProof="1">
              <a:solidFill>
                <a:schemeClr val="tx1"/>
              </a:solidFill>
              <a:latin typeface="Montserrat" panose="020B0604020202020204" charset="0"/>
              <a:cs typeface="Calibri"/>
            </a:endParaRPr>
          </a:p>
          <a:p>
            <a:pPr algn="ctr"/>
            <a:r>
              <a:rPr lang="is-IS" sz="1200" noProof="1">
                <a:solidFill>
                  <a:schemeClr val="tx1"/>
                </a:solidFill>
                <a:latin typeface="Montserrat" panose="020B0604020202020204" charset="0"/>
              </a:rPr>
              <a:t>TPG B - Recognition</a:t>
            </a:r>
            <a:endParaRPr lang="is-IS" sz="1200" noProof="1">
              <a:solidFill>
                <a:schemeClr val="tx1"/>
              </a:solidFill>
              <a:latin typeface="Montserrat" panose="020B0604020202020204" charset="0"/>
              <a:ea typeface="Calibri"/>
              <a:cs typeface="Calibri"/>
            </a:endParaRPr>
          </a:p>
          <a:p>
            <a:pPr algn="ctr"/>
            <a:r>
              <a:rPr lang="is-IS" sz="1200" noProof="1">
                <a:solidFill>
                  <a:schemeClr val="tx1"/>
                </a:solidFill>
                <a:latin typeface="Montserrat" panose="020B0604020202020204" charset="0"/>
              </a:rPr>
              <a:t>TPG C – Quality Assurance</a:t>
            </a:r>
            <a:endParaRPr lang="is-IS" sz="1200" noProof="1">
              <a:solidFill>
                <a:schemeClr val="tx1"/>
              </a:solidFill>
              <a:latin typeface="Montserrat" panose="020B0604020202020204" charset="0"/>
              <a:ea typeface="Calibri"/>
              <a:cs typeface="Calibri"/>
            </a:endParaRPr>
          </a:p>
          <a:p>
            <a:pPr algn="ctr"/>
            <a:r>
              <a:rPr lang="is-IS" sz="1200" noProof="1">
                <a:solidFill>
                  <a:schemeClr val="tx1"/>
                </a:solidFill>
                <a:latin typeface="Montserrat" panose="020B0604020202020204" charset="0"/>
              </a:rPr>
              <a:t>TPG D – Social Dimension</a:t>
            </a:r>
            <a:endParaRPr lang="is-IS" sz="1200" noProof="1">
              <a:solidFill>
                <a:schemeClr val="tx1"/>
              </a:solidFill>
              <a:latin typeface="Montserrat" panose="020B0604020202020204" charset="0"/>
              <a:ea typeface="Calibri"/>
              <a:cs typeface="Calibri"/>
            </a:endParaRPr>
          </a:p>
        </p:txBody>
      </p:sp>
    </p:spTree>
    <p:extLst>
      <p:ext uri="{BB962C8B-B14F-4D97-AF65-F5344CB8AC3E}">
        <p14:creationId xmlns:p14="http://schemas.microsoft.com/office/powerpoint/2010/main" val="138482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9" name="Text Placeholder 4">
            <a:extLst>
              <a:ext uri="{FF2B5EF4-FFF2-40B4-BE49-F238E27FC236}">
                <a16:creationId xmlns:a16="http://schemas.microsoft.com/office/drawing/2014/main" id="{5C074573-1AE2-43CA-96B7-F247454CB159}"/>
              </a:ext>
            </a:extLst>
          </p:cNvPr>
          <p:cNvSpPr txBox="1">
            <a:spLocks/>
          </p:cNvSpPr>
          <p:nvPr/>
        </p:nvSpPr>
        <p:spPr>
          <a:xfrm>
            <a:off x="357005" y="1352919"/>
            <a:ext cx="2839202" cy="355004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400"/>
              <a:buFont typeface="Montserrat Medium"/>
              <a:buChar char="●"/>
              <a:defRPr sz="1400" b="0" i="0" u="none" strike="noStrike" cap="none">
                <a:solidFill>
                  <a:schemeClr val="accent4"/>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2pPr>
            <a:lvl3pPr marL="1371600" marR="0" lvl="2"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3pPr>
            <a:lvl4pPr marL="1828800" marR="0" lvl="3"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4pPr>
            <a:lvl5pPr marL="2286000" marR="0" lvl="4"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5pPr>
            <a:lvl6pPr marL="2743200" marR="0" lvl="5"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6pPr>
            <a:lvl7pPr marL="3200400" marR="0" lvl="6"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7pPr>
            <a:lvl8pPr marL="3657600" marR="0" lvl="7"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8pPr>
            <a:lvl9pPr marL="4114800" marR="0" lvl="8"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9pPr>
          </a:lstStyle>
          <a:p>
            <a:pPr marL="139700" indent="0">
              <a:buClr>
                <a:srgbClr val="FF0000"/>
              </a:buClr>
              <a:buFont typeface="Montserrat Medium"/>
              <a:buNone/>
            </a:pPr>
            <a:endParaRPr lang="pt-BR" b="1" dirty="0">
              <a:solidFill>
                <a:schemeClr val="tx1"/>
              </a:solidFill>
              <a:latin typeface="Montserrat Light" panose="020B0604020202020204" charset="0"/>
            </a:endParaRPr>
          </a:p>
          <a:p>
            <a:pPr>
              <a:buClr>
                <a:srgbClr val="FF0000"/>
              </a:buClr>
            </a:pPr>
            <a:r>
              <a:rPr lang="en-US" dirty="0">
                <a:solidFill>
                  <a:schemeClr val="tx1"/>
                </a:solidFill>
                <a:latin typeface="Montserrat Light" panose="020B0604020202020204" charset="0"/>
              </a:rPr>
              <a:t>Continuation of the thematic peer approach</a:t>
            </a:r>
          </a:p>
          <a:p>
            <a:pPr>
              <a:buClr>
                <a:srgbClr val="FF0000"/>
              </a:buClr>
            </a:pPr>
            <a:r>
              <a:rPr lang="en-US" dirty="0">
                <a:solidFill>
                  <a:schemeClr val="tx1"/>
                </a:solidFill>
                <a:latin typeface="Montserrat Light" panose="020B0604020202020204" charset="0"/>
              </a:rPr>
              <a:t>TPG D: promoting the Principles and Guidelines on Strengthening the Social Dimension of EHEA, also covering aspects related to student-</a:t>
            </a:r>
            <a:r>
              <a:rPr lang="en-US" dirty="0" err="1">
                <a:solidFill>
                  <a:schemeClr val="tx1"/>
                </a:solidFill>
                <a:latin typeface="Montserrat Light" panose="020B0604020202020204" charset="0"/>
              </a:rPr>
              <a:t>centred</a:t>
            </a:r>
            <a:r>
              <a:rPr lang="en-US" dirty="0">
                <a:solidFill>
                  <a:schemeClr val="tx1"/>
                </a:solidFill>
                <a:latin typeface="Montserrat Light" panose="020B0604020202020204" charset="0"/>
              </a:rPr>
              <a:t> learning</a:t>
            </a:r>
          </a:p>
        </p:txBody>
      </p:sp>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lvl="0">
              <a:buClr>
                <a:schemeClr val="dk1"/>
              </a:buClr>
              <a:buSzPts val="1100"/>
            </a:pPr>
            <a:r>
              <a:rPr lang="en-US" sz="2000" dirty="0">
                <a:solidFill>
                  <a:schemeClr val="tx1"/>
                </a:solidFill>
              </a:rPr>
              <a:t>Bologna Implementation Coordination Group and the Thematic Peer Groups </a:t>
            </a: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pic>
        <p:nvPicPr>
          <p:cNvPr id="8" name="Picture 14" descr="A logo with a yellow and blue background&#10;&#10;Description automatically generated">
            <a:extLst>
              <a:ext uri="{FF2B5EF4-FFF2-40B4-BE49-F238E27FC236}">
                <a16:creationId xmlns:a16="http://schemas.microsoft.com/office/drawing/2014/main" id="{0C192FD4-69F9-4875-9FF7-810CB6D9E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
        <p:nvSpPr>
          <p:cNvPr id="12" name="Rétthyrningur: Ávöl horn 7">
            <a:extLst>
              <a:ext uri="{FF2B5EF4-FFF2-40B4-BE49-F238E27FC236}">
                <a16:creationId xmlns:a16="http://schemas.microsoft.com/office/drawing/2014/main" id="{08E8B021-7182-4EF0-9ADC-3275DB7F3515}"/>
              </a:ext>
            </a:extLst>
          </p:cNvPr>
          <p:cNvSpPr/>
          <p:nvPr/>
        </p:nvSpPr>
        <p:spPr>
          <a:xfrm>
            <a:off x="4630321" y="2630614"/>
            <a:ext cx="3206943" cy="1376741"/>
          </a:xfrm>
          <a:prstGeom prst="roundRect">
            <a:avLst/>
          </a:prstGeom>
          <a:solidFill>
            <a:srgbClr val="92D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r>
              <a:rPr lang="is-IS" sz="1200" b="1" noProof="1">
                <a:solidFill>
                  <a:schemeClr val="tx1"/>
                </a:solidFill>
                <a:latin typeface="Montserrat" panose="020B0604020202020204" charset="0"/>
              </a:rPr>
              <a:t>Co-chairs:</a:t>
            </a:r>
          </a:p>
          <a:p>
            <a:pPr algn="ctr"/>
            <a:r>
              <a:rPr lang="is-IS" sz="1200" b="1" noProof="1">
                <a:solidFill>
                  <a:schemeClr val="tx1"/>
                </a:solidFill>
                <a:latin typeface="Montserrat" panose="020B0604020202020204" charset="0"/>
              </a:rPr>
              <a:t>TPG A</a:t>
            </a:r>
            <a:r>
              <a:rPr lang="is-IS" sz="1200" noProof="1">
                <a:solidFill>
                  <a:schemeClr val="tx1"/>
                </a:solidFill>
                <a:latin typeface="Montserrat" panose="020B0604020202020204" charset="0"/>
              </a:rPr>
              <a:t> – F</a:t>
            </a:r>
            <a:r>
              <a:rPr lang="en-US" sz="1200" dirty="0" err="1">
                <a:solidFill>
                  <a:schemeClr val="tx1"/>
                </a:solidFill>
                <a:latin typeface="Montserrat" panose="020B0604020202020204" charset="0"/>
              </a:rPr>
              <a:t>rance</a:t>
            </a:r>
            <a:r>
              <a:rPr lang="en-US" sz="1200" dirty="0">
                <a:solidFill>
                  <a:schemeClr val="tx1"/>
                </a:solidFill>
                <a:latin typeface="Montserrat" panose="020B0604020202020204" charset="0"/>
              </a:rPr>
              <a:t>, Georgia, Latvia, </a:t>
            </a:r>
            <a:endParaRPr lang="is-IS" sz="1200" noProof="1">
              <a:solidFill>
                <a:schemeClr val="tx1"/>
              </a:solidFill>
              <a:latin typeface="Montserrat" panose="020B0604020202020204" charset="0"/>
              <a:cs typeface="Calibri"/>
            </a:endParaRPr>
          </a:p>
          <a:p>
            <a:pPr algn="ctr"/>
            <a:r>
              <a:rPr lang="is-IS" sz="1200" b="1" noProof="1">
                <a:solidFill>
                  <a:schemeClr val="tx1"/>
                </a:solidFill>
                <a:latin typeface="Montserrat" panose="020B0604020202020204" charset="0"/>
              </a:rPr>
              <a:t>TPG B</a:t>
            </a:r>
            <a:r>
              <a:rPr lang="is-IS" sz="1200" noProof="1">
                <a:solidFill>
                  <a:schemeClr val="tx1"/>
                </a:solidFill>
                <a:latin typeface="Montserrat" panose="020B0604020202020204" charset="0"/>
              </a:rPr>
              <a:t> - F</a:t>
            </a:r>
            <a:r>
              <a:rPr lang="en-US" sz="1200" dirty="0" err="1">
                <a:solidFill>
                  <a:schemeClr val="tx1"/>
                </a:solidFill>
                <a:latin typeface="Montserrat" panose="020B0604020202020204" charset="0"/>
              </a:rPr>
              <a:t>rance</a:t>
            </a:r>
            <a:r>
              <a:rPr lang="en-US" sz="1200" dirty="0">
                <a:solidFill>
                  <a:schemeClr val="tx1"/>
                </a:solidFill>
                <a:latin typeface="Montserrat" panose="020B0604020202020204" charset="0"/>
              </a:rPr>
              <a:t>, Italy, Ukraine </a:t>
            </a:r>
            <a:endParaRPr lang="is-IS" sz="1200" noProof="1">
              <a:solidFill>
                <a:schemeClr val="tx1"/>
              </a:solidFill>
              <a:latin typeface="Montserrat" panose="020B0604020202020204" charset="0"/>
              <a:ea typeface="Calibri"/>
              <a:cs typeface="Calibri"/>
            </a:endParaRPr>
          </a:p>
          <a:p>
            <a:pPr algn="ctr"/>
            <a:r>
              <a:rPr lang="is-IS" sz="1200" b="1" noProof="1">
                <a:solidFill>
                  <a:schemeClr val="tx1"/>
                </a:solidFill>
                <a:latin typeface="Montserrat" panose="020B0604020202020204" charset="0"/>
              </a:rPr>
              <a:t>TPG C </a:t>
            </a:r>
            <a:r>
              <a:rPr lang="is-IS" sz="1200" noProof="1">
                <a:solidFill>
                  <a:schemeClr val="tx1"/>
                </a:solidFill>
                <a:latin typeface="Montserrat" panose="020B0604020202020204" charset="0"/>
              </a:rPr>
              <a:t>– A</a:t>
            </a:r>
            <a:r>
              <a:rPr lang="en-US" sz="1200" dirty="0" err="1">
                <a:solidFill>
                  <a:schemeClr val="tx1"/>
                </a:solidFill>
                <a:latin typeface="Montserrat" panose="020B0604020202020204" charset="0"/>
              </a:rPr>
              <a:t>rmenia</a:t>
            </a:r>
            <a:r>
              <a:rPr lang="en-US" sz="1200" dirty="0">
                <a:solidFill>
                  <a:schemeClr val="tx1"/>
                </a:solidFill>
                <a:latin typeface="Montserrat" panose="020B0604020202020204" charset="0"/>
              </a:rPr>
              <a:t>, France, Romania </a:t>
            </a:r>
            <a:endParaRPr lang="is-IS" sz="1200" noProof="1">
              <a:solidFill>
                <a:schemeClr val="tx1"/>
              </a:solidFill>
              <a:latin typeface="Montserrat" panose="020B0604020202020204" charset="0"/>
              <a:ea typeface="Calibri"/>
              <a:cs typeface="Calibri"/>
            </a:endParaRPr>
          </a:p>
          <a:p>
            <a:pPr algn="ctr"/>
            <a:r>
              <a:rPr lang="is-IS" sz="1200" b="1" noProof="1">
                <a:solidFill>
                  <a:schemeClr val="tx1"/>
                </a:solidFill>
                <a:latin typeface="Montserrat" panose="020B0604020202020204" charset="0"/>
              </a:rPr>
              <a:t>TPG D </a:t>
            </a:r>
            <a:r>
              <a:rPr lang="is-IS" sz="1200" noProof="1">
                <a:solidFill>
                  <a:schemeClr val="tx1"/>
                </a:solidFill>
                <a:latin typeface="Montserrat" panose="020B0604020202020204" charset="0"/>
              </a:rPr>
              <a:t>– E</a:t>
            </a:r>
            <a:r>
              <a:rPr lang="en-US" sz="1200" dirty="0">
                <a:solidFill>
                  <a:schemeClr val="tx1"/>
                </a:solidFill>
                <a:latin typeface="Montserrat" panose="020B0604020202020204" charset="0"/>
              </a:rPr>
              <a:t>SU, Latvia, Malta </a:t>
            </a:r>
            <a:endParaRPr lang="is-IS" sz="1200" noProof="1">
              <a:solidFill>
                <a:schemeClr val="tx1"/>
              </a:solidFill>
              <a:latin typeface="Montserrat" panose="020B0604020202020204" charset="0"/>
              <a:ea typeface="Calibri"/>
              <a:cs typeface="Calibri"/>
            </a:endParaRPr>
          </a:p>
        </p:txBody>
      </p:sp>
      <p:sp>
        <p:nvSpPr>
          <p:cNvPr id="15" name="Rétthyrningur: Ávöl horn 6">
            <a:extLst>
              <a:ext uri="{FF2B5EF4-FFF2-40B4-BE49-F238E27FC236}">
                <a16:creationId xmlns:a16="http://schemas.microsoft.com/office/drawing/2014/main" id="{EEB6D46C-C935-4C09-888C-10F4BB83C069}"/>
              </a:ext>
            </a:extLst>
          </p:cNvPr>
          <p:cNvSpPr/>
          <p:nvPr/>
        </p:nvSpPr>
        <p:spPr>
          <a:xfrm>
            <a:off x="5341278" y="1719954"/>
            <a:ext cx="1785027" cy="700613"/>
          </a:xfrm>
          <a:prstGeom prst="roundRect">
            <a:avLst/>
          </a:prstGeom>
          <a:solidFill>
            <a:srgbClr val="92D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r>
              <a:rPr lang="is-IS" sz="1200" b="1" noProof="1">
                <a:solidFill>
                  <a:schemeClr val="tx1"/>
                </a:solidFill>
                <a:latin typeface="Montserrat" panose="020B0604020202020204" charset="0"/>
              </a:rPr>
              <a:t>BICG</a:t>
            </a:r>
            <a:r>
              <a:rPr lang="is-IS" sz="1200" noProof="1">
                <a:solidFill>
                  <a:schemeClr val="tx1"/>
                </a:solidFill>
                <a:latin typeface="Montserrat" panose="020B0604020202020204" charset="0"/>
              </a:rPr>
              <a:t> </a:t>
            </a:r>
            <a:r>
              <a:rPr lang="is-IS" sz="1200" b="1" noProof="1">
                <a:solidFill>
                  <a:schemeClr val="tx1"/>
                </a:solidFill>
                <a:latin typeface="Montserrat" panose="020B0604020202020204" charset="0"/>
              </a:rPr>
              <a:t>Co-chairs:</a:t>
            </a:r>
          </a:p>
          <a:p>
            <a:pPr algn="ctr"/>
            <a:r>
              <a:rPr lang="en-US" sz="1200" dirty="0">
                <a:solidFill>
                  <a:schemeClr val="tx1"/>
                </a:solidFill>
                <a:latin typeface="Montserrat" panose="020B0604020202020204" charset="0"/>
              </a:rPr>
              <a:t>Bulgaria, Finland, EUA </a:t>
            </a:r>
            <a:endParaRPr lang="is-IS" sz="1200" noProof="1">
              <a:solidFill>
                <a:schemeClr val="tx1"/>
              </a:solidFill>
              <a:latin typeface="Montserrat" panose="020B0604020202020204" charset="0"/>
              <a:cs typeface="Calibri"/>
            </a:endParaRPr>
          </a:p>
        </p:txBody>
      </p:sp>
    </p:spTree>
    <p:extLst>
      <p:ext uri="{BB962C8B-B14F-4D97-AF65-F5344CB8AC3E}">
        <p14:creationId xmlns:p14="http://schemas.microsoft.com/office/powerpoint/2010/main" val="166957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lvl="0">
              <a:buClr>
                <a:schemeClr val="dk1"/>
              </a:buClr>
              <a:buSzPts val="1100"/>
            </a:pPr>
            <a:r>
              <a:rPr lang="en-US" sz="2000" dirty="0">
                <a:solidFill>
                  <a:schemeClr val="tx1"/>
                </a:solidFill>
              </a:rPr>
              <a:t>Task Force on Long-term Secretariat</a:t>
            </a: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pic>
        <p:nvPicPr>
          <p:cNvPr id="8" name="Picture 14" descr="A logo with a yellow and blue background&#10;&#10;Description automatically generated">
            <a:extLst>
              <a:ext uri="{FF2B5EF4-FFF2-40B4-BE49-F238E27FC236}">
                <a16:creationId xmlns:a16="http://schemas.microsoft.com/office/drawing/2014/main" id="{0C192FD4-69F9-4875-9FF7-810CB6D9E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
        <p:nvSpPr>
          <p:cNvPr id="10" name="Text Placeholder 4">
            <a:extLst>
              <a:ext uri="{FF2B5EF4-FFF2-40B4-BE49-F238E27FC236}">
                <a16:creationId xmlns:a16="http://schemas.microsoft.com/office/drawing/2014/main" id="{3DFF65AF-7364-49E8-AF36-2DEE6219F5FB}"/>
              </a:ext>
            </a:extLst>
          </p:cNvPr>
          <p:cNvSpPr txBox="1">
            <a:spLocks/>
          </p:cNvSpPr>
          <p:nvPr/>
        </p:nvSpPr>
        <p:spPr>
          <a:xfrm>
            <a:off x="357004" y="973075"/>
            <a:ext cx="4644801" cy="312075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400"/>
              <a:buFont typeface="Montserrat Medium"/>
              <a:buChar char="●"/>
              <a:defRPr sz="1400" b="0" i="0" u="none" strike="noStrike" cap="none">
                <a:solidFill>
                  <a:schemeClr val="accent4"/>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2pPr>
            <a:lvl3pPr marL="1371600" marR="0" lvl="2"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3pPr>
            <a:lvl4pPr marL="1828800" marR="0" lvl="3"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4pPr>
            <a:lvl5pPr marL="2286000" marR="0" lvl="4"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5pPr>
            <a:lvl6pPr marL="2743200" marR="0" lvl="5"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6pPr>
            <a:lvl7pPr marL="3200400" marR="0" lvl="6"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7pPr>
            <a:lvl8pPr marL="3657600" marR="0" lvl="7"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8pPr>
            <a:lvl9pPr marL="4114800" marR="0" lvl="8"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9pPr>
          </a:lstStyle>
          <a:p>
            <a:pPr marL="139700" indent="0">
              <a:buClr>
                <a:srgbClr val="FF0000"/>
              </a:buClr>
              <a:buFont typeface="Montserrat Medium"/>
              <a:buNone/>
            </a:pPr>
            <a:endParaRPr lang="pt-BR" b="1" dirty="0">
              <a:solidFill>
                <a:schemeClr val="tx1"/>
              </a:solidFill>
              <a:latin typeface="Montserrat Light" panose="020B0604020202020204" charset="0"/>
            </a:endParaRPr>
          </a:p>
          <a:p>
            <a:pPr>
              <a:buClr>
                <a:srgbClr val="FF0000"/>
              </a:buClr>
            </a:pPr>
            <a:r>
              <a:rPr lang="en-US" dirty="0">
                <a:solidFill>
                  <a:schemeClr val="tx1"/>
                </a:solidFill>
                <a:latin typeface="Montserrat Light" panose="020B0604020202020204" charset="0"/>
              </a:rPr>
              <a:t>Terms of reference</a:t>
            </a:r>
          </a:p>
        </p:txBody>
      </p:sp>
      <p:sp>
        <p:nvSpPr>
          <p:cNvPr id="11" name="Text Placeholder 4">
            <a:extLst>
              <a:ext uri="{FF2B5EF4-FFF2-40B4-BE49-F238E27FC236}">
                <a16:creationId xmlns:a16="http://schemas.microsoft.com/office/drawing/2014/main" id="{CB463C78-FCC6-4A23-8D8E-FA6837393AB3}"/>
              </a:ext>
            </a:extLst>
          </p:cNvPr>
          <p:cNvSpPr>
            <a:spLocks noGrp="1"/>
          </p:cNvSpPr>
          <p:nvPr>
            <p:ph type="body" idx="1"/>
          </p:nvPr>
        </p:nvSpPr>
        <p:spPr>
          <a:xfrm>
            <a:off x="5097351" y="973075"/>
            <a:ext cx="3689646" cy="3929888"/>
          </a:xfrm>
          <a:solidFill>
            <a:schemeClr val="accent4">
              <a:lumMod val="40000"/>
              <a:lumOff val="60000"/>
            </a:schemeClr>
          </a:solidFill>
        </p:spPr>
        <p:txBody>
          <a:bodyPr/>
          <a:lstStyle/>
          <a:p>
            <a:pPr marL="139700" indent="0" algn="ctr">
              <a:buClr>
                <a:srgbClr val="FF0000"/>
              </a:buClr>
              <a:buNone/>
            </a:pPr>
            <a:r>
              <a:rPr lang="ro-RO" sz="1200" b="1" dirty="0">
                <a:solidFill>
                  <a:schemeClr val="bg2"/>
                </a:solidFill>
                <a:latin typeface="Montserrat" panose="020B0604020202020204" charset="0"/>
              </a:rPr>
              <a:t>Tirana </a:t>
            </a:r>
            <a:r>
              <a:rPr lang="pt-BR" sz="1200" b="1" dirty="0">
                <a:solidFill>
                  <a:schemeClr val="bg2"/>
                </a:solidFill>
                <a:latin typeface="Montserrat" panose="020B0604020202020204" charset="0"/>
              </a:rPr>
              <a:t>Communiqué</a:t>
            </a:r>
          </a:p>
          <a:p>
            <a:pPr marL="139700" indent="0">
              <a:buClr>
                <a:srgbClr val="FF0000"/>
              </a:buClr>
              <a:buNone/>
            </a:pPr>
            <a:r>
              <a:rPr lang="en-US" sz="1200" i="1" dirty="0">
                <a:solidFill>
                  <a:schemeClr val="tx1"/>
                </a:solidFill>
                <a:latin typeface="Montserrat" panose="020B0604020202020204" charset="0"/>
              </a:rPr>
              <a:t>“We mandate the BFUG to continue working on the </a:t>
            </a:r>
            <a:r>
              <a:rPr lang="en-US" sz="1200" b="1" i="1" dirty="0">
                <a:solidFill>
                  <a:schemeClr val="tx1"/>
                </a:solidFill>
                <a:latin typeface="Montserrat" panose="020B0604020202020204" charset="0"/>
              </a:rPr>
              <a:t>possibility of establishing a long-term, independent, internationally staffed Secretariat </a:t>
            </a:r>
            <a:r>
              <a:rPr lang="en-US" sz="1200" i="1" dirty="0">
                <a:solidFill>
                  <a:schemeClr val="tx1"/>
                </a:solidFill>
                <a:latin typeface="Montserrat" panose="020B0604020202020204" charset="0"/>
              </a:rPr>
              <a:t>to create effective support for the BFUG, and to evaluate the feasibility and sustainability of the related proposals, models, and terms of reference in Spring 2026, to be presented for adoption and implementation at our 2027 Ministerial Conference.”</a:t>
            </a:r>
            <a:endParaRPr lang="pt-BR" sz="1200" i="1" dirty="0">
              <a:solidFill>
                <a:schemeClr val="tx1"/>
              </a:solidFill>
              <a:latin typeface="Montserrat" panose="020B0604020202020204" charset="0"/>
            </a:endParaRPr>
          </a:p>
        </p:txBody>
      </p:sp>
      <p:sp>
        <p:nvSpPr>
          <p:cNvPr id="13" name="Rectangle: Rounded Corners 12">
            <a:extLst>
              <a:ext uri="{FF2B5EF4-FFF2-40B4-BE49-F238E27FC236}">
                <a16:creationId xmlns:a16="http://schemas.microsoft.com/office/drawing/2014/main" id="{F5FF24BD-CAC8-4C3C-9350-5CC1D0672499}"/>
              </a:ext>
            </a:extLst>
          </p:cNvPr>
          <p:cNvSpPr/>
          <p:nvPr/>
        </p:nvSpPr>
        <p:spPr>
          <a:xfrm>
            <a:off x="1767358" y="2800043"/>
            <a:ext cx="1817090" cy="10763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tserrat" panose="020B0604020202020204" charset="0"/>
              </a:rPr>
              <a:t>Co-chairs:</a:t>
            </a:r>
          </a:p>
          <a:p>
            <a:pPr algn="ctr"/>
            <a:r>
              <a:rPr lang="en-US" dirty="0">
                <a:solidFill>
                  <a:schemeClr val="tx1"/>
                </a:solidFill>
                <a:latin typeface="Montserrat" panose="020B0604020202020204" charset="0"/>
              </a:rPr>
              <a:t>Czech Republic </a:t>
            </a:r>
          </a:p>
          <a:p>
            <a:pPr algn="ctr"/>
            <a:r>
              <a:rPr lang="en-US" dirty="0">
                <a:solidFill>
                  <a:schemeClr val="tx1"/>
                </a:solidFill>
                <a:latin typeface="Montserrat" panose="020B0604020202020204" charset="0"/>
              </a:rPr>
              <a:t>EUA </a:t>
            </a:r>
          </a:p>
        </p:txBody>
      </p:sp>
    </p:spTree>
    <p:extLst>
      <p:ext uri="{BB962C8B-B14F-4D97-AF65-F5344CB8AC3E}">
        <p14:creationId xmlns:p14="http://schemas.microsoft.com/office/powerpoint/2010/main" val="213210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5" name="Text Placeholder 4">
            <a:extLst>
              <a:ext uri="{FF2B5EF4-FFF2-40B4-BE49-F238E27FC236}">
                <a16:creationId xmlns:a16="http://schemas.microsoft.com/office/drawing/2014/main" id="{7140CD49-1EF0-488C-B19C-B6182764F094}"/>
              </a:ext>
            </a:extLst>
          </p:cNvPr>
          <p:cNvSpPr>
            <a:spLocks noGrp="1"/>
          </p:cNvSpPr>
          <p:nvPr>
            <p:ph type="body" idx="1"/>
          </p:nvPr>
        </p:nvSpPr>
        <p:spPr/>
        <p:txBody>
          <a:bodyPr/>
          <a:lstStyle/>
          <a:p>
            <a:pPr>
              <a:buClr>
                <a:srgbClr val="FF0000"/>
              </a:buClr>
            </a:pPr>
            <a:r>
              <a:rPr lang="en-US" dirty="0">
                <a:solidFill>
                  <a:schemeClr val="tx1"/>
                </a:solidFill>
                <a:latin typeface="Montserrat Light" panose="020B0604020202020204" charset="0"/>
              </a:rPr>
              <a:t>Starts its work during the </a:t>
            </a:r>
            <a:r>
              <a:rPr lang="en-US" b="1" dirty="0">
                <a:solidFill>
                  <a:schemeClr val="tx1"/>
                </a:solidFill>
                <a:latin typeface="Montserrat Light" panose="020B0604020202020204" charset="0"/>
              </a:rPr>
              <a:t>first semester </a:t>
            </a:r>
            <a:r>
              <a:rPr lang="en-US" dirty="0">
                <a:solidFill>
                  <a:schemeClr val="tx1"/>
                </a:solidFill>
                <a:latin typeface="Montserrat Light" panose="020B0604020202020204" charset="0"/>
              </a:rPr>
              <a:t>of the year preceding the Ministerial Conference and the Global Policy Forum - </a:t>
            </a:r>
            <a:r>
              <a:rPr lang="en-US" b="1" dirty="0">
                <a:solidFill>
                  <a:schemeClr val="tx1"/>
                </a:solidFill>
                <a:latin typeface="Montserrat Light" panose="020B0604020202020204" charset="0"/>
              </a:rPr>
              <a:t>2026</a:t>
            </a:r>
            <a:r>
              <a:rPr lang="en-US" dirty="0">
                <a:solidFill>
                  <a:schemeClr val="tx1"/>
                </a:solidFill>
                <a:latin typeface="Montserrat Light" panose="020B0604020202020204" charset="0"/>
              </a:rPr>
              <a:t>.</a:t>
            </a:r>
          </a:p>
          <a:p>
            <a:pPr>
              <a:buClr>
                <a:srgbClr val="FF0000"/>
              </a:buClr>
            </a:pPr>
            <a:r>
              <a:rPr lang="en-US" dirty="0">
                <a:solidFill>
                  <a:schemeClr val="tx1"/>
                </a:solidFill>
                <a:latin typeface="Montserrat Light" panose="020B0604020202020204" charset="0"/>
              </a:rPr>
              <a:t>Composed of the Co-Chairs of the three semesters before the Ministerial Conference (Cyprus, Norway, Ireland, Montenegro, Lithuania, North Macedonia), the Vice Chair (Romania), and one consultative member who is proposed by the consultative members and subject to the approval of the BFUG. </a:t>
            </a:r>
          </a:p>
          <a:p>
            <a:pPr>
              <a:buClr>
                <a:srgbClr val="FF0000"/>
              </a:buClr>
            </a:pPr>
            <a:r>
              <a:rPr lang="en-US" dirty="0">
                <a:solidFill>
                  <a:schemeClr val="tx1"/>
                </a:solidFill>
                <a:latin typeface="Montserrat Light" panose="020B0604020202020204" charset="0"/>
              </a:rPr>
              <a:t>The BFUG may appoint the chair(s) or leave it to the Drafting Committee to decide on the chairing arrangements at its first meeting. </a:t>
            </a:r>
          </a:p>
          <a:p>
            <a:pPr>
              <a:buClr>
                <a:srgbClr val="FF0000"/>
              </a:buClr>
            </a:pPr>
            <a:r>
              <a:rPr lang="en-US" dirty="0">
                <a:solidFill>
                  <a:schemeClr val="tx1"/>
                </a:solidFill>
                <a:latin typeface="Montserrat Light" panose="020B0604020202020204" charset="0"/>
              </a:rPr>
              <a:t>The Drafting Committee submits a roadmap for its work to the BFUG for approval.</a:t>
            </a:r>
          </a:p>
          <a:p>
            <a:endParaRPr lang="en-US" dirty="0">
              <a:solidFill>
                <a:schemeClr val="tx1"/>
              </a:solidFill>
              <a:latin typeface="Montserrat Light" panose="020B0604020202020204" charset="0"/>
            </a:endParaRPr>
          </a:p>
        </p:txBody>
      </p:sp>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lvl="0">
              <a:buClr>
                <a:schemeClr val="dk1"/>
              </a:buClr>
              <a:buSzPts val="1100"/>
            </a:pPr>
            <a:r>
              <a:rPr lang="en-US" sz="2000" dirty="0">
                <a:solidFill>
                  <a:schemeClr val="tx1"/>
                </a:solidFill>
              </a:rPr>
              <a:t>Drafting Committee</a:t>
            </a: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pic>
        <p:nvPicPr>
          <p:cNvPr id="8" name="Picture 14" descr="A logo with a yellow and blue background&#10;&#10;Description automatically generated">
            <a:extLst>
              <a:ext uri="{FF2B5EF4-FFF2-40B4-BE49-F238E27FC236}">
                <a16:creationId xmlns:a16="http://schemas.microsoft.com/office/drawing/2014/main" id="{0C192FD4-69F9-4875-9FF7-810CB6D9E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Tree>
    <p:extLst>
      <p:ext uri="{BB962C8B-B14F-4D97-AF65-F5344CB8AC3E}">
        <p14:creationId xmlns:p14="http://schemas.microsoft.com/office/powerpoint/2010/main" val="3146715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lvl="0">
              <a:buClr>
                <a:schemeClr val="dk1"/>
              </a:buClr>
              <a:buSzPts val="1100"/>
            </a:pPr>
            <a:r>
              <a:rPr lang="en-US" sz="2000" dirty="0">
                <a:solidFill>
                  <a:schemeClr val="tx1"/>
                </a:solidFill>
              </a:rPr>
              <a:t>Advisory Group on ECTS Revision</a:t>
            </a: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pic>
        <p:nvPicPr>
          <p:cNvPr id="8" name="Picture 14" descr="A logo with a yellow and blue background&#10;&#10;Description automatically generated">
            <a:extLst>
              <a:ext uri="{FF2B5EF4-FFF2-40B4-BE49-F238E27FC236}">
                <a16:creationId xmlns:a16="http://schemas.microsoft.com/office/drawing/2014/main" id="{0C192FD4-69F9-4875-9FF7-810CB6D9E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
        <p:nvSpPr>
          <p:cNvPr id="10" name="Text Placeholder 4">
            <a:extLst>
              <a:ext uri="{FF2B5EF4-FFF2-40B4-BE49-F238E27FC236}">
                <a16:creationId xmlns:a16="http://schemas.microsoft.com/office/drawing/2014/main" id="{3DFF65AF-7364-49E8-AF36-2DEE6219F5FB}"/>
              </a:ext>
            </a:extLst>
          </p:cNvPr>
          <p:cNvSpPr txBox="1">
            <a:spLocks/>
          </p:cNvSpPr>
          <p:nvPr/>
        </p:nvSpPr>
        <p:spPr>
          <a:xfrm>
            <a:off x="357004" y="973075"/>
            <a:ext cx="4644801" cy="312075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400"/>
              <a:buFont typeface="Montserrat Medium"/>
              <a:buChar char="●"/>
              <a:defRPr sz="1400" b="0" i="0" u="none" strike="noStrike" cap="none">
                <a:solidFill>
                  <a:schemeClr val="accent4"/>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2pPr>
            <a:lvl3pPr marL="1371600" marR="0" lvl="2"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3pPr>
            <a:lvl4pPr marL="1828800" marR="0" lvl="3"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4pPr>
            <a:lvl5pPr marL="2286000" marR="0" lvl="4"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5pPr>
            <a:lvl6pPr marL="2743200" marR="0" lvl="5"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6pPr>
            <a:lvl7pPr marL="3200400" marR="0" lvl="6"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7pPr>
            <a:lvl8pPr marL="3657600" marR="0" lvl="7"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8pPr>
            <a:lvl9pPr marL="4114800" marR="0" lvl="8"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9pPr>
          </a:lstStyle>
          <a:p>
            <a:pPr marL="139700" indent="0">
              <a:buClr>
                <a:srgbClr val="FF0000"/>
              </a:buClr>
              <a:buFont typeface="Montserrat Medium"/>
              <a:buNone/>
            </a:pPr>
            <a:endParaRPr lang="pt-BR" b="1" dirty="0">
              <a:solidFill>
                <a:schemeClr val="tx1"/>
              </a:solidFill>
              <a:latin typeface="Montserrat Light" panose="020B0604020202020204" charset="0"/>
            </a:endParaRPr>
          </a:p>
          <a:p>
            <a:pPr>
              <a:buClr>
                <a:srgbClr val="FF0000"/>
              </a:buClr>
            </a:pPr>
            <a:r>
              <a:rPr lang="en-US" dirty="0">
                <a:solidFill>
                  <a:schemeClr val="tx1"/>
                </a:solidFill>
                <a:latin typeface="Montserrat Light" panose="020B0604020202020204" charset="0"/>
              </a:rPr>
              <a:t>Revised ECTS Guide</a:t>
            </a:r>
          </a:p>
        </p:txBody>
      </p:sp>
      <p:sp>
        <p:nvSpPr>
          <p:cNvPr id="11" name="Text Placeholder 4">
            <a:extLst>
              <a:ext uri="{FF2B5EF4-FFF2-40B4-BE49-F238E27FC236}">
                <a16:creationId xmlns:a16="http://schemas.microsoft.com/office/drawing/2014/main" id="{CB463C78-FCC6-4A23-8D8E-FA6837393AB3}"/>
              </a:ext>
            </a:extLst>
          </p:cNvPr>
          <p:cNvSpPr>
            <a:spLocks noGrp="1"/>
          </p:cNvSpPr>
          <p:nvPr>
            <p:ph type="body" idx="1"/>
          </p:nvPr>
        </p:nvSpPr>
        <p:spPr>
          <a:xfrm>
            <a:off x="5097351" y="973075"/>
            <a:ext cx="3689646" cy="3929888"/>
          </a:xfrm>
          <a:solidFill>
            <a:schemeClr val="accent2">
              <a:lumMod val="60000"/>
              <a:lumOff val="40000"/>
            </a:schemeClr>
          </a:solidFill>
        </p:spPr>
        <p:txBody>
          <a:bodyPr/>
          <a:lstStyle/>
          <a:p>
            <a:pPr marL="139700" indent="0" algn="ctr">
              <a:buClr>
                <a:srgbClr val="FF0000"/>
              </a:buClr>
              <a:buNone/>
            </a:pPr>
            <a:r>
              <a:rPr lang="ro-RO" sz="1200" b="1" dirty="0">
                <a:solidFill>
                  <a:schemeClr val="bg2"/>
                </a:solidFill>
                <a:latin typeface="Montserrat" panose="020B0604020202020204" charset="0"/>
              </a:rPr>
              <a:t>Tirana </a:t>
            </a:r>
            <a:r>
              <a:rPr lang="pt-BR" sz="1200" b="1" dirty="0">
                <a:solidFill>
                  <a:schemeClr val="bg2"/>
                </a:solidFill>
                <a:latin typeface="Montserrat" panose="020B0604020202020204" charset="0"/>
              </a:rPr>
              <a:t>Communiqué</a:t>
            </a:r>
          </a:p>
          <a:p>
            <a:pPr marL="139700" indent="0">
              <a:buClr>
                <a:srgbClr val="FF0000"/>
              </a:buClr>
              <a:buNone/>
            </a:pPr>
            <a:r>
              <a:rPr lang="en-US" sz="1200" i="1" dirty="0">
                <a:solidFill>
                  <a:schemeClr val="tx1"/>
                </a:solidFill>
                <a:latin typeface="Montserrat" panose="020B0604020202020204" charset="0"/>
              </a:rPr>
              <a:t>“To support the implementation of</a:t>
            </a:r>
          </a:p>
          <a:p>
            <a:pPr marL="139700" indent="0">
              <a:buClr>
                <a:srgbClr val="FF0000"/>
              </a:buClr>
              <a:buNone/>
            </a:pPr>
            <a:r>
              <a:rPr lang="en-US" sz="1200" i="1" dirty="0">
                <a:solidFill>
                  <a:schemeClr val="tx1"/>
                </a:solidFill>
                <a:latin typeface="Montserrat" panose="020B0604020202020204" charset="0"/>
              </a:rPr>
              <a:t>the ECTS, including learning outcomes, we invite the BFUG to review the </a:t>
            </a:r>
            <a:r>
              <a:rPr lang="en-US" sz="1200" i="1" dirty="0">
                <a:solidFill>
                  <a:schemeClr val="tx1"/>
                </a:solidFill>
                <a:latin typeface="Montserrat" panose="020B0604020202020204" charset="0"/>
                <a:hlinkClick r:id="rId5"/>
              </a:rPr>
              <a:t>ECTS Users’ Guide 2015 </a:t>
            </a:r>
            <a:r>
              <a:rPr lang="en-US" sz="1200" i="1" dirty="0">
                <a:solidFill>
                  <a:schemeClr val="tx1"/>
                </a:solidFill>
                <a:latin typeface="Montserrat" panose="020B0604020202020204" charset="0"/>
              </a:rPr>
              <a:t>by 2027, to strengthen its key features and adapt it to current developments, including micro credentials.”</a:t>
            </a:r>
            <a:endParaRPr lang="pt-BR" sz="1200" i="1" dirty="0">
              <a:solidFill>
                <a:schemeClr val="tx1"/>
              </a:solidFill>
              <a:latin typeface="Montserrat" panose="020B0604020202020204" charset="0"/>
            </a:endParaRPr>
          </a:p>
        </p:txBody>
      </p:sp>
      <p:sp>
        <p:nvSpPr>
          <p:cNvPr id="13" name="Rectangle: Rounded Corners 12">
            <a:extLst>
              <a:ext uri="{FF2B5EF4-FFF2-40B4-BE49-F238E27FC236}">
                <a16:creationId xmlns:a16="http://schemas.microsoft.com/office/drawing/2014/main" id="{F5FF24BD-CAC8-4C3C-9350-5CC1D0672499}"/>
              </a:ext>
            </a:extLst>
          </p:cNvPr>
          <p:cNvSpPr/>
          <p:nvPr/>
        </p:nvSpPr>
        <p:spPr>
          <a:xfrm>
            <a:off x="1767358" y="2800043"/>
            <a:ext cx="1377777" cy="107630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tserrat" panose="020B0604020202020204" charset="0"/>
              </a:rPr>
              <a:t>Co-chair:</a:t>
            </a:r>
          </a:p>
          <a:p>
            <a:pPr algn="ctr"/>
            <a:r>
              <a:rPr lang="en-US" dirty="0">
                <a:solidFill>
                  <a:schemeClr val="tx1"/>
                </a:solidFill>
                <a:latin typeface="Montserrat" panose="020B0604020202020204" charset="0"/>
              </a:rPr>
              <a:t>EC</a:t>
            </a:r>
          </a:p>
        </p:txBody>
      </p:sp>
    </p:spTree>
    <p:extLst>
      <p:ext uri="{BB962C8B-B14F-4D97-AF65-F5344CB8AC3E}">
        <p14:creationId xmlns:p14="http://schemas.microsoft.com/office/powerpoint/2010/main" val="365334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7" name="Picture 3">
            <a:extLst>
              <a:ext uri="{FF2B5EF4-FFF2-40B4-BE49-F238E27FC236}">
                <a16:creationId xmlns:a16="http://schemas.microsoft.com/office/drawing/2014/main" id="{2F0CE8A1-F107-19C0-6DBD-D1919EFBE402}"/>
              </a:ext>
            </a:extLst>
          </p:cNvPr>
          <p:cNvPicPr>
            <a:picLocks noChangeAspect="1"/>
          </p:cNvPicPr>
          <p:nvPr/>
        </p:nvPicPr>
        <p:blipFill>
          <a:blip r:embed="rId3"/>
          <a:srcRect l="40000" t="7891" r="25000" b="7037"/>
          <a:stretch/>
        </p:blipFill>
        <p:spPr>
          <a:xfrm>
            <a:off x="4099723" y="901470"/>
            <a:ext cx="2278852" cy="3115705"/>
          </a:xfrm>
          <a:prstGeom prst="rect">
            <a:avLst/>
          </a:prstGeom>
          <a:ln>
            <a:solidFill>
              <a:schemeClr val="tx2">
                <a:lumMod val="20000"/>
                <a:lumOff val="80000"/>
              </a:schemeClr>
            </a:solidFill>
          </a:ln>
        </p:spPr>
      </p:pic>
      <p:pic>
        <p:nvPicPr>
          <p:cNvPr id="3" name="Picture 2">
            <a:extLst>
              <a:ext uri="{FF2B5EF4-FFF2-40B4-BE49-F238E27FC236}">
                <a16:creationId xmlns:a16="http://schemas.microsoft.com/office/drawing/2014/main" id="{88611CC2-E419-4BF9-ABF7-18E7E7BC0A45}"/>
              </a:ext>
            </a:extLst>
          </p:cNvPr>
          <p:cNvPicPr>
            <a:picLocks noChangeAspect="1"/>
          </p:cNvPicPr>
          <p:nvPr/>
        </p:nvPicPr>
        <p:blipFill>
          <a:blip r:embed="rId4"/>
          <a:stretch>
            <a:fillRect/>
          </a:stretch>
        </p:blipFill>
        <p:spPr>
          <a:xfrm>
            <a:off x="697631" y="200105"/>
            <a:ext cx="3141361" cy="4188481"/>
          </a:xfrm>
          <a:prstGeom prst="rect">
            <a:avLst/>
          </a:prstGeom>
        </p:spPr>
      </p:pic>
      <p:pic>
        <p:nvPicPr>
          <p:cNvPr id="9" name="Picture 14" descr="A logo with a yellow and blue background&#10;&#10;Description automatically generated">
            <a:extLst>
              <a:ext uri="{FF2B5EF4-FFF2-40B4-BE49-F238E27FC236}">
                <a16:creationId xmlns:a16="http://schemas.microsoft.com/office/drawing/2014/main" id="{332AA9AD-1B2E-48BC-9E96-122E50133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pic>
        <p:nvPicPr>
          <p:cNvPr id="11" name="Picture 10">
            <a:extLst>
              <a:ext uri="{FF2B5EF4-FFF2-40B4-BE49-F238E27FC236}">
                <a16:creationId xmlns:a16="http://schemas.microsoft.com/office/drawing/2014/main" id="{4CC5E5E6-94B8-4105-A589-C9A3C8597E43}"/>
              </a:ext>
            </a:extLst>
          </p:cNvPr>
          <p:cNvPicPr>
            <a:picLocks noChangeAspect="1"/>
          </p:cNvPicPr>
          <p:nvPr/>
        </p:nvPicPr>
        <p:blipFill>
          <a:blip r:embed="rId6"/>
          <a:stretch>
            <a:fillRect/>
          </a:stretch>
        </p:blipFill>
        <p:spPr>
          <a:xfrm>
            <a:off x="6639306" y="1723868"/>
            <a:ext cx="2222145" cy="3115705"/>
          </a:xfrm>
          <a:prstGeom prst="rect">
            <a:avLst/>
          </a:prstGeom>
        </p:spPr>
      </p:pic>
      <p:pic>
        <p:nvPicPr>
          <p:cNvPr id="12" name="Picture 1">
            <a:extLst>
              <a:ext uri="{FF2B5EF4-FFF2-40B4-BE49-F238E27FC236}">
                <a16:creationId xmlns:a16="http://schemas.microsoft.com/office/drawing/2014/main" id="{C964E954-6C03-4571-A1D0-90598F8A50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9577" y="176957"/>
            <a:ext cx="1689724" cy="619891"/>
          </a:xfrm>
          <a:prstGeom prst="rect">
            <a:avLst/>
          </a:prstGeom>
        </p:spPr>
      </p:pic>
    </p:spTree>
    <p:extLst>
      <p:ext uri="{BB962C8B-B14F-4D97-AF65-F5344CB8AC3E}">
        <p14:creationId xmlns:p14="http://schemas.microsoft.com/office/powerpoint/2010/main" val="3516294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2"/>
          <p:cNvSpPr txBox="1">
            <a:spLocks noGrp="1"/>
          </p:cNvSpPr>
          <p:nvPr>
            <p:ph type="title"/>
          </p:nvPr>
        </p:nvSpPr>
        <p:spPr>
          <a:xfrm>
            <a:off x="452550" y="411475"/>
            <a:ext cx="8238900" cy="561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tx1"/>
                </a:solidFill>
              </a:rPr>
              <a:t>Timeline</a:t>
            </a:r>
            <a:endParaRPr dirty="0">
              <a:solidFill>
                <a:schemeClr val="tx1"/>
              </a:solidFill>
            </a:endParaRPr>
          </a:p>
        </p:txBody>
      </p:sp>
      <p:sp>
        <p:nvSpPr>
          <p:cNvPr id="562" name="Google Shape;562;p32"/>
          <p:cNvSpPr/>
          <p:nvPr/>
        </p:nvSpPr>
        <p:spPr>
          <a:xfrm>
            <a:off x="2910850" y="1336256"/>
            <a:ext cx="652039" cy="652688"/>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1">
                <a:solidFill>
                  <a:schemeClr val="tx1"/>
                </a:solidFill>
                <a:latin typeface="Montserrat"/>
                <a:ea typeface="Montserrat"/>
                <a:cs typeface="Montserrat"/>
                <a:sym typeface="Montserrat"/>
              </a:rPr>
              <a:t>01.</a:t>
            </a:r>
            <a:endParaRPr sz="1800" b="1">
              <a:solidFill>
                <a:schemeClr val="tx1"/>
              </a:solidFill>
              <a:latin typeface="Montserrat"/>
              <a:ea typeface="Montserrat"/>
              <a:cs typeface="Montserrat"/>
              <a:sym typeface="Montserrat"/>
            </a:endParaRPr>
          </a:p>
        </p:txBody>
      </p:sp>
      <p:sp>
        <p:nvSpPr>
          <p:cNvPr id="563" name="Google Shape;563;p32"/>
          <p:cNvSpPr/>
          <p:nvPr/>
        </p:nvSpPr>
        <p:spPr>
          <a:xfrm>
            <a:off x="2910850" y="3700443"/>
            <a:ext cx="652039" cy="652688"/>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1">
                <a:solidFill>
                  <a:schemeClr val="accent4">
                    <a:lumMod val="20000"/>
                    <a:lumOff val="80000"/>
                  </a:schemeClr>
                </a:solidFill>
                <a:latin typeface="Montserrat"/>
                <a:ea typeface="Montserrat"/>
                <a:cs typeface="Montserrat"/>
                <a:sym typeface="Montserrat"/>
              </a:rPr>
              <a:t>05.</a:t>
            </a:r>
            <a:endParaRPr sz="1800" b="1">
              <a:solidFill>
                <a:schemeClr val="accent4">
                  <a:lumMod val="20000"/>
                  <a:lumOff val="80000"/>
                </a:schemeClr>
              </a:solidFill>
              <a:latin typeface="Montserrat"/>
              <a:ea typeface="Montserrat"/>
              <a:cs typeface="Montserrat"/>
              <a:sym typeface="Montserrat"/>
            </a:endParaRPr>
          </a:p>
        </p:txBody>
      </p:sp>
      <p:sp>
        <p:nvSpPr>
          <p:cNvPr id="564" name="Google Shape;564;p32"/>
          <p:cNvSpPr/>
          <p:nvPr/>
        </p:nvSpPr>
        <p:spPr>
          <a:xfrm>
            <a:off x="5569222" y="1336256"/>
            <a:ext cx="652039" cy="652688"/>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1">
                <a:solidFill>
                  <a:schemeClr val="bg2"/>
                </a:solidFill>
                <a:latin typeface="Montserrat"/>
                <a:ea typeface="Montserrat"/>
                <a:cs typeface="Montserrat"/>
                <a:sym typeface="Montserrat"/>
              </a:rPr>
              <a:t>02.</a:t>
            </a:r>
            <a:endParaRPr sz="1800" b="1">
              <a:solidFill>
                <a:schemeClr val="bg2"/>
              </a:solidFill>
              <a:latin typeface="Montserrat"/>
              <a:ea typeface="Montserrat"/>
              <a:cs typeface="Montserrat"/>
              <a:sym typeface="Montserrat"/>
            </a:endParaRPr>
          </a:p>
        </p:txBody>
      </p:sp>
      <p:sp>
        <p:nvSpPr>
          <p:cNvPr id="565" name="Google Shape;565;p32"/>
          <p:cNvSpPr/>
          <p:nvPr/>
        </p:nvSpPr>
        <p:spPr>
          <a:xfrm>
            <a:off x="2910850" y="2518343"/>
            <a:ext cx="652039" cy="652688"/>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1" dirty="0">
                <a:solidFill>
                  <a:schemeClr val="accent4"/>
                </a:solidFill>
                <a:latin typeface="Montserrat"/>
                <a:ea typeface="Montserrat"/>
                <a:cs typeface="Montserrat"/>
                <a:sym typeface="Montserrat"/>
              </a:rPr>
              <a:t>03.</a:t>
            </a:r>
            <a:endParaRPr sz="1800" b="1" dirty="0">
              <a:solidFill>
                <a:schemeClr val="accent4"/>
              </a:solidFill>
              <a:latin typeface="Montserrat"/>
              <a:ea typeface="Montserrat"/>
              <a:cs typeface="Montserrat"/>
              <a:sym typeface="Montserrat"/>
            </a:endParaRPr>
          </a:p>
        </p:txBody>
      </p:sp>
      <p:sp>
        <p:nvSpPr>
          <p:cNvPr id="566" name="Google Shape;566;p32"/>
          <p:cNvSpPr/>
          <p:nvPr/>
        </p:nvSpPr>
        <p:spPr>
          <a:xfrm>
            <a:off x="5569222" y="2518343"/>
            <a:ext cx="652039" cy="652688"/>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1">
                <a:solidFill>
                  <a:schemeClr val="bg2"/>
                </a:solidFill>
                <a:latin typeface="Montserrat"/>
                <a:ea typeface="Montserrat"/>
                <a:cs typeface="Montserrat"/>
                <a:sym typeface="Montserrat"/>
              </a:rPr>
              <a:t>04.</a:t>
            </a:r>
            <a:endParaRPr sz="1800" b="1">
              <a:solidFill>
                <a:schemeClr val="bg2"/>
              </a:solidFill>
              <a:latin typeface="Montserrat"/>
              <a:ea typeface="Montserrat"/>
              <a:cs typeface="Montserrat"/>
              <a:sym typeface="Montserrat"/>
            </a:endParaRPr>
          </a:p>
        </p:txBody>
      </p:sp>
      <p:sp>
        <p:nvSpPr>
          <p:cNvPr id="567" name="Google Shape;567;p32"/>
          <p:cNvSpPr/>
          <p:nvPr/>
        </p:nvSpPr>
        <p:spPr>
          <a:xfrm>
            <a:off x="5569222" y="3700443"/>
            <a:ext cx="652039" cy="652688"/>
          </a:xfrm>
          <a:custGeom>
            <a:avLst/>
            <a:gdLst/>
            <a:ahLst/>
            <a:cxnLst/>
            <a:rect l="l" t="t" r="r" b="b"/>
            <a:pathLst>
              <a:path w="863628" h="864488" extrusionOk="0">
                <a:moveTo>
                  <a:pt x="863628" y="432244"/>
                </a:moveTo>
                <a:cubicBezTo>
                  <a:pt x="863628" y="670966"/>
                  <a:pt x="670299" y="864489"/>
                  <a:pt x="431814" y="864489"/>
                </a:cubicBezTo>
                <a:cubicBezTo>
                  <a:pt x="193330" y="864489"/>
                  <a:pt x="0" y="670966"/>
                  <a:pt x="0" y="432244"/>
                </a:cubicBezTo>
                <a:cubicBezTo>
                  <a:pt x="0" y="193522"/>
                  <a:pt x="193330" y="0"/>
                  <a:pt x="431814" y="0"/>
                </a:cubicBezTo>
                <a:cubicBezTo>
                  <a:pt x="670299" y="0"/>
                  <a:pt x="863628" y="193522"/>
                  <a:pt x="863628" y="4322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1">
                <a:solidFill>
                  <a:schemeClr val="accent4"/>
                </a:solidFill>
                <a:latin typeface="Montserrat"/>
                <a:ea typeface="Montserrat"/>
                <a:cs typeface="Montserrat"/>
                <a:sym typeface="Montserrat"/>
              </a:rPr>
              <a:t>06.</a:t>
            </a:r>
            <a:endParaRPr sz="1800" b="1">
              <a:solidFill>
                <a:schemeClr val="accent4"/>
              </a:solidFill>
              <a:latin typeface="Montserrat"/>
              <a:ea typeface="Montserrat"/>
              <a:cs typeface="Montserrat"/>
              <a:sym typeface="Montserrat"/>
            </a:endParaRPr>
          </a:p>
        </p:txBody>
      </p:sp>
      <p:sp>
        <p:nvSpPr>
          <p:cNvPr id="568" name="Google Shape;568;p32"/>
          <p:cNvSpPr txBox="1"/>
          <p:nvPr/>
        </p:nvSpPr>
        <p:spPr>
          <a:xfrm>
            <a:off x="6221261" y="1352070"/>
            <a:ext cx="2424762" cy="365700"/>
          </a:xfrm>
          <a:prstGeom prst="rect">
            <a:avLst/>
          </a:prstGeom>
          <a:noFill/>
          <a:ln>
            <a:noFill/>
          </a:ln>
        </p:spPr>
        <p:txBody>
          <a:bodyPr spcFirstLastPara="1" wrap="square" lIns="91425" tIns="91425" rIns="91425" bIns="91425" anchor="ctr" anchorCtr="0">
            <a:noAutofit/>
          </a:bodyPr>
          <a:lstStyle/>
          <a:p>
            <a:pPr lvl="0"/>
            <a:r>
              <a:rPr lang="en-US" sz="1100" b="1" dirty="0">
                <a:solidFill>
                  <a:schemeClr val="bg2"/>
                </a:solidFill>
                <a:latin typeface="Montserrat Light" panose="020B0604020202020204" charset="0"/>
                <a:sym typeface="Montserrat SemiBold"/>
              </a:rPr>
              <a:t>Preparing draft </a:t>
            </a:r>
            <a:r>
              <a:rPr lang="en-US" sz="1100" b="1" dirty="0" err="1">
                <a:solidFill>
                  <a:schemeClr val="bg2"/>
                </a:solidFill>
                <a:latin typeface="Montserrat Light" panose="020B0604020202020204" charset="0"/>
                <a:sym typeface="Montserrat SemiBold"/>
              </a:rPr>
              <a:t>ToRs</a:t>
            </a:r>
            <a:endParaRPr sz="1100" b="1" dirty="0">
              <a:solidFill>
                <a:schemeClr val="bg2"/>
              </a:solidFill>
              <a:latin typeface="Montserrat Light" panose="020B0604020202020204" charset="0"/>
              <a:sym typeface="Montserrat SemiBold"/>
            </a:endParaRPr>
          </a:p>
        </p:txBody>
      </p:sp>
      <p:sp>
        <p:nvSpPr>
          <p:cNvPr id="569" name="Google Shape;569;p32"/>
          <p:cNvSpPr txBox="1"/>
          <p:nvPr/>
        </p:nvSpPr>
        <p:spPr>
          <a:xfrm>
            <a:off x="6220057" y="1567365"/>
            <a:ext cx="1881300"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rgbClr val="FF0000"/>
                </a:solidFill>
                <a:latin typeface="Montserrat Medium"/>
                <a:sym typeface="Montserrat Medium"/>
              </a:rPr>
              <a:t>1st November 2024</a:t>
            </a:r>
            <a:endParaRPr sz="1200" dirty="0">
              <a:solidFill>
                <a:srgbClr val="FF0000"/>
              </a:solidFill>
              <a:latin typeface="Montserrat Medium"/>
              <a:sym typeface="Montserrat Medium"/>
            </a:endParaRPr>
          </a:p>
        </p:txBody>
      </p:sp>
      <p:sp>
        <p:nvSpPr>
          <p:cNvPr id="570" name="Google Shape;570;p32"/>
          <p:cNvSpPr txBox="1"/>
          <p:nvPr/>
        </p:nvSpPr>
        <p:spPr>
          <a:xfrm>
            <a:off x="6220057" y="2543992"/>
            <a:ext cx="2424762" cy="365700"/>
          </a:xfrm>
          <a:prstGeom prst="rect">
            <a:avLst/>
          </a:prstGeom>
          <a:noFill/>
          <a:ln>
            <a:noFill/>
          </a:ln>
        </p:spPr>
        <p:txBody>
          <a:bodyPr spcFirstLastPara="1" wrap="square" lIns="91425" tIns="91425" rIns="91425" bIns="91425" anchor="ctr" anchorCtr="0">
            <a:noAutofit/>
          </a:bodyPr>
          <a:lstStyle/>
          <a:p>
            <a:pPr lvl="0"/>
            <a:r>
              <a:rPr lang="en-US" sz="1100" b="1" dirty="0">
                <a:solidFill>
                  <a:schemeClr val="bg2"/>
                </a:solidFill>
                <a:latin typeface="Montserrat Light" panose="020B0604020202020204" charset="0"/>
                <a:sym typeface="Montserrat SemiBold"/>
              </a:rPr>
              <a:t>Sending the draft </a:t>
            </a:r>
            <a:r>
              <a:rPr lang="en-US" sz="1100" b="1" dirty="0" err="1">
                <a:solidFill>
                  <a:schemeClr val="bg2"/>
                </a:solidFill>
                <a:latin typeface="Montserrat Light" panose="020B0604020202020204" charset="0"/>
                <a:sym typeface="Montserrat SemiBold"/>
              </a:rPr>
              <a:t>ToRs</a:t>
            </a:r>
            <a:r>
              <a:rPr lang="en-US" sz="1100" b="1" dirty="0">
                <a:solidFill>
                  <a:schemeClr val="bg2"/>
                </a:solidFill>
                <a:latin typeface="Montserrat Light" panose="020B0604020202020204" charset="0"/>
                <a:sym typeface="Montserrat SemiBold"/>
              </a:rPr>
              <a:t> to the BFUG</a:t>
            </a:r>
            <a:endParaRPr sz="1100" b="1" dirty="0">
              <a:solidFill>
                <a:schemeClr val="bg2"/>
              </a:solidFill>
              <a:latin typeface="Montserrat Light" panose="020B0604020202020204" charset="0"/>
              <a:sym typeface="Montserrat SemiBold"/>
            </a:endParaRPr>
          </a:p>
        </p:txBody>
      </p:sp>
      <p:sp>
        <p:nvSpPr>
          <p:cNvPr id="571" name="Google Shape;571;p32"/>
          <p:cNvSpPr txBox="1"/>
          <p:nvPr/>
        </p:nvSpPr>
        <p:spPr>
          <a:xfrm>
            <a:off x="6220057" y="2779921"/>
            <a:ext cx="1881300"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rgbClr val="FF0000"/>
                </a:solidFill>
                <a:latin typeface="Montserrat Medium"/>
                <a:sym typeface="Montserrat Medium"/>
              </a:rPr>
              <a:t>November 2024</a:t>
            </a:r>
            <a:endParaRPr sz="1200" dirty="0">
              <a:solidFill>
                <a:srgbClr val="FF0000"/>
              </a:solidFill>
              <a:latin typeface="Montserrat Medium"/>
              <a:sym typeface="Montserrat Medium"/>
            </a:endParaRPr>
          </a:p>
        </p:txBody>
      </p:sp>
      <p:sp>
        <p:nvSpPr>
          <p:cNvPr id="572" name="Google Shape;572;p32"/>
          <p:cNvSpPr txBox="1"/>
          <p:nvPr/>
        </p:nvSpPr>
        <p:spPr>
          <a:xfrm>
            <a:off x="6220057" y="3735914"/>
            <a:ext cx="2424762"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b="1" dirty="0">
                <a:solidFill>
                  <a:schemeClr val="bg2"/>
                </a:solidFill>
                <a:latin typeface="Montserrat Light" panose="020B0604020202020204" charset="0"/>
                <a:ea typeface="Montserrat SemiBold"/>
                <a:cs typeface="Montserrat SemiBold"/>
                <a:sym typeface="Montserrat SemiBold"/>
              </a:rPr>
              <a:t>Start working</a:t>
            </a:r>
            <a:endParaRPr sz="1100" b="1" dirty="0">
              <a:solidFill>
                <a:schemeClr val="bg2"/>
              </a:solidFill>
              <a:latin typeface="Montserrat Light" panose="020B0604020202020204" charset="0"/>
              <a:ea typeface="Montserrat SemiBold"/>
              <a:cs typeface="Montserrat SemiBold"/>
              <a:sym typeface="Montserrat SemiBold"/>
            </a:endParaRPr>
          </a:p>
        </p:txBody>
      </p:sp>
      <p:sp>
        <p:nvSpPr>
          <p:cNvPr id="573" name="Google Shape;573;p32"/>
          <p:cNvSpPr txBox="1"/>
          <p:nvPr/>
        </p:nvSpPr>
        <p:spPr>
          <a:xfrm>
            <a:off x="6220057" y="3923351"/>
            <a:ext cx="1881300"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rgbClr val="FF0000"/>
                </a:solidFill>
                <a:latin typeface="Montserrat Medium"/>
                <a:ea typeface="Montserrat Medium"/>
                <a:cs typeface="Montserrat Medium"/>
                <a:sym typeface="Montserrat Medium"/>
              </a:rPr>
              <a:t>December</a:t>
            </a:r>
            <a:r>
              <a:rPr lang="en" sz="1200" dirty="0">
                <a:solidFill>
                  <a:srgbClr val="FF0000"/>
                </a:solidFill>
                <a:latin typeface="Montserrat Medium"/>
                <a:ea typeface="Montserrat Medium"/>
                <a:cs typeface="Montserrat Medium"/>
                <a:sym typeface="Montserrat Medium"/>
              </a:rPr>
              <a:t> 2024</a:t>
            </a:r>
            <a:endParaRPr sz="1200" dirty="0">
              <a:solidFill>
                <a:srgbClr val="FF0000"/>
              </a:solidFill>
              <a:latin typeface="Montserrat Medium"/>
              <a:ea typeface="Montserrat Medium"/>
              <a:cs typeface="Montserrat Medium"/>
              <a:sym typeface="Montserrat Medium"/>
            </a:endParaRPr>
          </a:p>
        </p:txBody>
      </p:sp>
      <p:sp>
        <p:nvSpPr>
          <p:cNvPr id="574" name="Google Shape;574;p32"/>
          <p:cNvSpPr txBox="1"/>
          <p:nvPr/>
        </p:nvSpPr>
        <p:spPr>
          <a:xfrm>
            <a:off x="192948" y="1089384"/>
            <a:ext cx="2601786" cy="629982"/>
          </a:xfrm>
          <a:prstGeom prst="rect">
            <a:avLst/>
          </a:prstGeom>
          <a:noFill/>
          <a:ln>
            <a:noFill/>
          </a:ln>
        </p:spPr>
        <p:txBody>
          <a:bodyPr spcFirstLastPara="1" wrap="square" lIns="91425" tIns="91425" rIns="91425" bIns="91425" anchor="ctr" anchorCtr="0">
            <a:noAutofit/>
          </a:bodyPr>
          <a:lstStyle/>
          <a:p>
            <a:pPr lvl="0" algn="r"/>
            <a:r>
              <a:rPr lang="en-US" sz="1100" b="1" dirty="0">
                <a:solidFill>
                  <a:schemeClr val="tx1"/>
                </a:solidFill>
                <a:latin typeface="Montserrat Light" panose="020B0604020202020204" charset="0"/>
                <a:ea typeface="Montserrat SemiBold"/>
                <a:cs typeface="Montserrat SemiBold"/>
                <a:sym typeface="Montserrat SemiBold"/>
              </a:rPr>
              <a:t>Filling in the call for interest</a:t>
            </a:r>
          </a:p>
          <a:p>
            <a:pPr lvl="0" algn="r"/>
            <a:r>
              <a:rPr lang="en-US" sz="1100" b="1" dirty="0">
                <a:solidFill>
                  <a:schemeClr val="tx1"/>
                </a:solidFill>
                <a:latin typeface="Montserrat Light" panose="020B0604020202020204" charset="0"/>
                <a:ea typeface="Montserrat SemiBold"/>
                <a:cs typeface="Montserrat SemiBold"/>
                <a:sym typeface="Montserrat SemiBold"/>
              </a:rPr>
              <a:t>for membership in working</a:t>
            </a:r>
          </a:p>
          <a:p>
            <a:pPr lvl="0" algn="r"/>
            <a:r>
              <a:rPr lang="en-US" sz="1100" b="1" dirty="0">
                <a:solidFill>
                  <a:schemeClr val="tx1"/>
                </a:solidFill>
                <a:latin typeface="Montserrat Light" panose="020B0604020202020204" charset="0"/>
                <a:ea typeface="Montserrat SemiBold"/>
                <a:cs typeface="Montserrat SemiBold"/>
                <a:sym typeface="Montserrat SemiBold"/>
              </a:rPr>
              <a:t>structures</a:t>
            </a:r>
            <a:endParaRPr sz="1100" b="1" dirty="0">
              <a:solidFill>
                <a:schemeClr val="tx1"/>
              </a:solidFill>
              <a:latin typeface="Montserrat Light" panose="020B0604020202020204" charset="0"/>
              <a:ea typeface="Montserrat SemiBold"/>
              <a:cs typeface="Montserrat SemiBold"/>
              <a:sym typeface="Montserrat SemiBold"/>
            </a:endParaRPr>
          </a:p>
        </p:txBody>
      </p:sp>
      <p:sp>
        <p:nvSpPr>
          <p:cNvPr id="575" name="Google Shape;575;p32"/>
          <p:cNvSpPr txBox="1"/>
          <p:nvPr/>
        </p:nvSpPr>
        <p:spPr>
          <a:xfrm>
            <a:off x="904517" y="1570275"/>
            <a:ext cx="1881600" cy="4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a:solidFill>
                  <a:srgbClr val="FF0000"/>
                </a:solidFill>
                <a:latin typeface="Montserrat Medium"/>
                <a:ea typeface="Montserrat Medium"/>
                <a:cs typeface="Montserrat Medium"/>
                <a:sym typeface="Montserrat Medium"/>
              </a:rPr>
              <a:t>21 October </a:t>
            </a:r>
            <a:r>
              <a:rPr lang="en" sz="1200" dirty="0">
                <a:solidFill>
                  <a:srgbClr val="FF0000"/>
                </a:solidFill>
                <a:latin typeface="Montserrat Medium"/>
                <a:ea typeface="Montserrat Medium"/>
                <a:cs typeface="Montserrat Medium"/>
                <a:sym typeface="Montserrat Medium"/>
              </a:rPr>
              <a:t>2024</a:t>
            </a:r>
            <a:endParaRPr sz="1200" dirty="0">
              <a:solidFill>
                <a:srgbClr val="FF0000"/>
              </a:solidFill>
              <a:latin typeface="Montserrat Medium"/>
              <a:ea typeface="Montserrat Medium"/>
              <a:cs typeface="Montserrat Medium"/>
              <a:sym typeface="Montserrat Medium"/>
            </a:endParaRPr>
          </a:p>
        </p:txBody>
      </p:sp>
      <p:sp>
        <p:nvSpPr>
          <p:cNvPr id="576" name="Google Shape;576;p32"/>
          <p:cNvSpPr txBox="1"/>
          <p:nvPr/>
        </p:nvSpPr>
        <p:spPr>
          <a:xfrm>
            <a:off x="302904" y="3800051"/>
            <a:ext cx="2425149" cy="365700"/>
          </a:xfrm>
          <a:prstGeom prst="rect">
            <a:avLst/>
          </a:prstGeom>
          <a:noFill/>
          <a:ln>
            <a:noFill/>
          </a:ln>
        </p:spPr>
        <p:txBody>
          <a:bodyPr spcFirstLastPara="1" wrap="square" lIns="91425" tIns="91425" rIns="91425" bIns="91425" anchor="ctr" anchorCtr="0">
            <a:noAutofit/>
          </a:bodyPr>
          <a:lstStyle/>
          <a:p>
            <a:pPr algn="r"/>
            <a:r>
              <a:rPr lang="en-GB" sz="1100" b="1" dirty="0">
                <a:solidFill>
                  <a:schemeClr val="bg2"/>
                </a:solidFill>
                <a:latin typeface="Montserrat Light" panose="020B0604020202020204" charset="0"/>
                <a:sym typeface="Montserrat SemiBold"/>
              </a:rPr>
              <a:t>Online procedure approval</a:t>
            </a:r>
          </a:p>
          <a:p>
            <a:pPr marL="0" lvl="0" indent="0" algn="r" rtl="0">
              <a:spcBef>
                <a:spcPts val="0"/>
              </a:spcBef>
              <a:spcAft>
                <a:spcPts val="0"/>
              </a:spcAft>
              <a:buNone/>
            </a:pPr>
            <a:endParaRPr sz="1100" b="1" dirty="0">
              <a:solidFill>
                <a:schemeClr val="bg2"/>
              </a:solidFill>
              <a:latin typeface="Montserrat Light" panose="020B0604020202020204" charset="0"/>
              <a:ea typeface="Montserrat SemiBold"/>
              <a:cs typeface="Montserrat SemiBold"/>
              <a:sym typeface="Montserrat SemiBold"/>
            </a:endParaRPr>
          </a:p>
        </p:txBody>
      </p:sp>
      <p:sp>
        <p:nvSpPr>
          <p:cNvPr id="577" name="Google Shape;577;p32"/>
          <p:cNvSpPr txBox="1"/>
          <p:nvPr/>
        </p:nvSpPr>
        <p:spPr>
          <a:xfrm>
            <a:off x="839720" y="3982901"/>
            <a:ext cx="1881600" cy="484800"/>
          </a:xfrm>
          <a:prstGeom prst="rect">
            <a:avLst/>
          </a:prstGeom>
          <a:noFill/>
          <a:ln>
            <a:noFill/>
          </a:ln>
        </p:spPr>
        <p:txBody>
          <a:bodyPr spcFirstLastPara="1" wrap="square" lIns="91425" tIns="91425" rIns="91425" bIns="91425" anchor="ctr" anchorCtr="0">
            <a:noAutofit/>
          </a:bodyPr>
          <a:lstStyle/>
          <a:p>
            <a:pPr algn="r"/>
            <a:r>
              <a:rPr lang="en-GB" sz="1200" dirty="0">
                <a:solidFill>
                  <a:srgbClr val="FF0000"/>
                </a:solidFill>
                <a:latin typeface="Montserrat Medium"/>
                <a:sym typeface="Montserrat Medium"/>
              </a:rPr>
              <a:t>22 November 2024</a:t>
            </a:r>
          </a:p>
          <a:p>
            <a:pPr marL="0" lvl="0" indent="0" algn="r" rtl="0">
              <a:spcBef>
                <a:spcPts val="0"/>
              </a:spcBef>
              <a:spcAft>
                <a:spcPts val="0"/>
              </a:spcAft>
              <a:buNone/>
            </a:pPr>
            <a:endParaRPr sz="1200" dirty="0">
              <a:solidFill>
                <a:schemeClr val="accent4"/>
              </a:solidFill>
              <a:latin typeface="Montserrat Medium"/>
              <a:ea typeface="Montserrat Medium"/>
              <a:cs typeface="Montserrat Medium"/>
              <a:sym typeface="Montserrat Medium"/>
            </a:endParaRPr>
          </a:p>
        </p:txBody>
      </p:sp>
      <p:sp>
        <p:nvSpPr>
          <p:cNvPr id="578" name="Google Shape;578;p32"/>
          <p:cNvSpPr txBox="1"/>
          <p:nvPr/>
        </p:nvSpPr>
        <p:spPr>
          <a:xfrm>
            <a:off x="302904" y="2388900"/>
            <a:ext cx="2425149" cy="365700"/>
          </a:xfrm>
          <a:prstGeom prst="rect">
            <a:avLst/>
          </a:prstGeom>
          <a:noFill/>
          <a:ln>
            <a:noFill/>
          </a:ln>
        </p:spPr>
        <p:txBody>
          <a:bodyPr spcFirstLastPara="1" wrap="square" lIns="91425" tIns="91425" rIns="91425" bIns="91425" anchor="ctr" anchorCtr="0">
            <a:noAutofit/>
          </a:bodyPr>
          <a:lstStyle/>
          <a:p>
            <a:pPr lvl="0" algn="r"/>
            <a:r>
              <a:rPr lang="en-US" sz="1100" b="1" dirty="0">
                <a:solidFill>
                  <a:schemeClr val="bg2"/>
                </a:solidFill>
                <a:latin typeface="Montserrat Light" panose="020B0604020202020204" charset="0"/>
                <a:sym typeface="Montserrat SemiBold"/>
              </a:rPr>
              <a:t>Meeting with the co-chairs of</a:t>
            </a:r>
          </a:p>
          <a:p>
            <a:pPr lvl="0" algn="r"/>
            <a:r>
              <a:rPr lang="en-US" sz="1100" b="1" dirty="0">
                <a:solidFill>
                  <a:schemeClr val="bg2"/>
                </a:solidFill>
                <a:latin typeface="Montserrat Light" panose="020B0604020202020204" charset="0"/>
                <a:sym typeface="Montserrat SemiBold"/>
              </a:rPr>
              <a:t>the working structures</a:t>
            </a:r>
            <a:endParaRPr sz="1100" b="1" dirty="0">
              <a:solidFill>
                <a:schemeClr val="bg2"/>
              </a:solidFill>
              <a:latin typeface="Montserrat Light" panose="020B0604020202020204" charset="0"/>
              <a:sym typeface="Montserrat SemiBold"/>
            </a:endParaRPr>
          </a:p>
        </p:txBody>
      </p:sp>
      <p:cxnSp>
        <p:nvCxnSpPr>
          <p:cNvPr id="580" name="Google Shape;580;p32"/>
          <p:cNvCxnSpPr/>
          <p:nvPr/>
        </p:nvCxnSpPr>
        <p:spPr>
          <a:xfrm>
            <a:off x="3910138" y="1662601"/>
            <a:ext cx="1323600" cy="0"/>
          </a:xfrm>
          <a:prstGeom prst="straightConnector1">
            <a:avLst/>
          </a:prstGeom>
          <a:noFill/>
          <a:ln w="9525" cap="flat" cmpd="sng">
            <a:solidFill>
              <a:srgbClr val="005558"/>
            </a:solidFill>
            <a:prstDash val="solid"/>
            <a:round/>
            <a:headEnd type="oval" w="med" len="med"/>
            <a:tailEnd type="oval" w="med" len="med"/>
          </a:ln>
        </p:spPr>
      </p:cxnSp>
      <p:cxnSp>
        <p:nvCxnSpPr>
          <p:cNvPr id="581" name="Google Shape;581;p32"/>
          <p:cNvCxnSpPr/>
          <p:nvPr/>
        </p:nvCxnSpPr>
        <p:spPr>
          <a:xfrm>
            <a:off x="3910138" y="2825626"/>
            <a:ext cx="1323600" cy="0"/>
          </a:xfrm>
          <a:prstGeom prst="straightConnector1">
            <a:avLst/>
          </a:prstGeom>
          <a:noFill/>
          <a:ln w="9525" cap="flat" cmpd="sng">
            <a:solidFill>
              <a:srgbClr val="005558"/>
            </a:solidFill>
            <a:prstDash val="solid"/>
            <a:round/>
            <a:headEnd type="oval" w="med" len="med"/>
            <a:tailEnd type="oval" w="med" len="med"/>
          </a:ln>
        </p:spPr>
      </p:cxnSp>
      <p:cxnSp>
        <p:nvCxnSpPr>
          <p:cNvPr id="582" name="Google Shape;582;p32"/>
          <p:cNvCxnSpPr/>
          <p:nvPr/>
        </p:nvCxnSpPr>
        <p:spPr>
          <a:xfrm>
            <a:off x="3910138" y="4026776"/>
            <a:ext cx="1323600" cy="0"/>
          </a:xfrm>
          <a:prstGeom prst="straightConnector1">
            <a:avLst/>
          </a:prstGeom>
          <a:noFill/>
          <a:ln w="9525" cap="flat" cmpd="sng">
            <a:solidFill>
              <a:srgbClr val="005558"/>
            </a:solidFill>
            <a:prstDash val="solid"/>
            <a:round/>
            <a:headEnd type="oval" w="med" len="med"/>
            <a:tailEnd type="oval" w="med" len="med"/>
          </a:ln>
        </p:spPr>
      </p:cxnSp>
      <p:cxnSp>
        <p:nvCxnSpPr>
          <p:cNvPr id="583" name="Google Shape;583;p32"/>
          <p:cNvCxnSpPr/>
          <p:nvPr/>
        </p:nvCxnSpPr>
        <p:spPr>
          <a:xfrm>
            <a:off x="4565613" y="1663051"/>
            <a:ext cx="900" cy="2365500"/>
          </a:xfrm>
          <a:prstGeom prst="straightConnector1">
            <a:avLst/>
          </a:prstGeom>
          <a:noFill/>
          <a:ln w="9525" cap="flat" cmpd="sng">
            <a:solidFill>
              <a:srgbClr val="005558"/>
            </a:solidFill>
            <a:prstDash val="solid"/>
            <a:round/>
            <a:headEnd type="none" w="med" len="med"/>
            <a:tailEnd type="none" w="med" len="med"/>
          </a:ln>
        </p:spPr>
      </p:cxnSp>
      <p:sp>
        <p:nvSpPr>
          <p:cNvPr id="2" name="Google Shape;569;p32">
            <a:extLst>
              <a:ext uri="{FF2B5EF4-FFF2-40B4-BE49-F238E27FC236}">
                <a16:creationId xmlns:a16="http://schemas.microsoft.com/office/drawing/2014/main" id="{165B87B8-7A6F-DD54-9D3F-F7E6D8EE8C63}"/>
              </a:ext>
            </a:extLst>
          </p:cNvPr>
          <p:cNvSpPr txBox="1"/>
          <p:nvPr/>
        </p:nvSpPr>
        <p:spPr>
          <a:xfrm>
            <a:off x="859716" y="2706534"/>
            <a:ext cx="1881300" cy="4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solidFill>
                  <a:srgbClr val="FF0000"/>
                </a:solidFill>
                <a:latin typeface="Montserrat Medium"/>
                <a:sym typeface="Montserrat Medium"/>
              </a:rPr>
              <a:t>5 </a:t>
            </a:r>
            <a:r>
              <a:rPr lang="en-US" sz="1200" dirty="0">
                <a:solidFill>
                  <a:srgbClr val="FF0000"/>
                </a:solidFill>
                <a:latin typeface="Montserrat Medium"/>
                <a:sym typeface="Montserrat Medium"/>
              </a:rPr>
              <a:t>November 2</a:t>
            </a:r>
            <a:r>
              <a:rPr lang="en" sz="1200" dirty="0">
                <a:solidFill>
                  <a:srgbClr val="FF0000"/>
                </a:solidFill>
                <a:latin typeface="Montserrat Medium"/>
                <a:sym typeface="Montserrat Medium"/>
              </a:rPr>
              <a:t>024</a:t>
            </a:r>
            <a:endParaRPr sz="1200" dirty="0">
              <a:solidFill>
                <a:srgbClr val="FF0000"/>
              </a:solidFill>
              <a:latin typeface="Montserrat Medium"/>
              <a:sym typeface="Montserrat Medium"/>
            </a:endParaRPr>
          </a:p>
        </p:txBody>
      </p:sp>
      <p:pic>
        <p:nvPicPr>
          <p:cNvPr id="26" name="Picture 14" descr="A logo with a yellow and blue background&#10;&#10;Description automatically generated">
            <a:extLst>
              <a:ext uri="{FF2B5EF4-FFF2-40B4-BE49-F238E27FC236}">
                <a16:creationId xmlns:a16="http://schemas.microsoft.com/office/drawing/2014/main" id="{B7BB1EDE-5EFF-48A8-8B33-8C5EDCB97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pic>
        <p:nvPicPr>
          <p:cNvPr id="27" name="Picture 26">
            <a:extLst>
              <a:ext uri="{FF2B5EF4-FFF2-40B4-BE49-F238E27FC236}">
                <a16:creationId xmlns:a16="http://schemas.microsoft.com/office/drawing/2014/main" id="{4228E546-B9B5-42F8-A063-0057598F5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5"/>
          <p:cNvSpPr txBox="1">
            <a:spLocks noGrp="1"/>
          </p:cNvSpPr>
          <p:nvPr>
            <p:ph type="ctrTitle"/>
          </p:nvPr>
        </p:nvSpPr>
        <p:spPr>
          <a:xfrm>
            <a:off x="1183959" y="1366203"/>
            <a:ext cx="4487400" cy="155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Thank you!</a:t>
            </a:r>
            <a:endParaRPr dirty="0">
              <a:solidFill>
                <a:schemeClr val="tx1"/>
              </a:solidFill>
            </a:endParaRPr>
          </a:p>
        </p:txBody>
      </p:sp>
      <p:sp>
        <p:nvSpPr>
          <p:cNvPr id="49" name="Google Shape;49;p15"/>
          <p:cNvSpPr txBox="1">
            <a:spLocks noGrp="1"/>
          </p:cNvSpPr>
          <p:nvPr>
            <p:ph type="subTitle" idx="1"/>
          </p:nvPr>
        </p:nvSpPr>
        <p:spPr>
          <a:xfrm>
            <a:off x="1295768" y="3104676"/>
            <a:ext cx="4689734" cy="754260"/>
          </a:xfrm>
          <a:prstGeom prst="rect">
            <a:avLst/>
          </a:prstGeom>
        </p:spPr>
        <p:txBody>
          <a:bodyPr spcFirstLastPara="1" wrap="square" lIns="91425" tIns="91425" rIns="91425" bIns="91425" anchor="t" anchorCtr="0">
            <a:noAutofit/>
          </a:bodyPr>
          <a:lstStyle/>
          <a:p>
            <a:pPr marL="0" lvl="0" indent="0"/>
            <a:r>
              <a:rPr lang="ro-RO" dirty="0">
                <a:solidFill>
                  <a:schemeClr val="tx1"/>
                </a:solidFill>
                <a:latin typeface="Montserrat" panose="020B0604020202020204" charset="0"/>
                <a:hlinkClick r:id="rId3">
                  <a:extLst>
                    <a:ext uri="{A12FA001-AC4F-418D-AE19-62706E023703}">
                      <ahyp:hlinkClr xmlns:ahyp="http://schemas.microsoft.com/office/drawing/2018/hyperlinkcolor" val="tx"/>
                    </a:ext>
                  </a:extLst>
                </a:hlinkClick>
              </a:rPr>
              <a:t>https://ehea.info</a:t>
            </a:r>
            <a:endParaRPr lang="en-US" dirty="0">
              <a:solidFill>
                <a:schemeClr val="tx1"/>
              </a:solidFill>
              <a:latin typeface="Montserrat" panose="020B0604020202020204" charset="0"/>
            </a:endParaRPr>
          </a:p>
          <a:p>
            <a:pPr marL="0" lvl="0" indent="0"/>
            <a:r>
              <a:rPr lang="en-US" dirty="0">
                <a:solidFill>
                  <a:schemeClr val="tx1"/>
                </a:solidFill>
                <a:latin typeface="Montserrat" panose="020B0604020202020204" charset="0"/>
              </a:rPr>
              <a:t>secretariat@ehea.info</a:t>
            </a:r>
          </a:p>
        </p:txBody>
      </p:sp>
      <p:pic>
        <p:nvPicPr>
          <p:cNvPr id="5" name="Picture 1">
            <a:extLst>
              <a:ext uri="{FF2B5EF4-FFF2-40B4-BE49-F238E27FC236}">
                <a16:creationId xmlns:a16="http://schemas.microsoft.com/office/drawing/2014/main" id="{1C4A5C8B-334C-ACCD-7A23-C921B5154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577" y="176957"/>
            <a:ext cx="1689724" cy="619891"/>
          </a:xfrm>
          <a:prstGeom prst="rect">
            <a:avLst/>
          </a:prstGeom>
        </p:spPr>
      </p:pic>
      <p:pic>
        <p:nvPicPr>
          <p:cNvPr id="6" name="Picture 36" descr="C:\Users\User\AppData\Local\Temp\Rar$DRa3932.14550\EHEA_0\stand_european.bmp">
            <a:extLst>
              <a:ext uri="{FF2B5EF4-FFF2-40B4-BE49-F238E27FC236}">
                <a16:creationId xmlns:a16="http://schemas.microsoft.com/office/drawing/2014/main" id="{002590A9-46BC-6E14-8D9F-79F3207060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395" t="16203" r="28464" b="15620"/>
          <a:stretch>
            <a:fillRect/>
          </a:stretch>
        </p:blipFill>
        <p:spPr bwMode="auto">
          <a:xfrm>
            <a:off x="1183959" y="117422"/>
            <a:ext cx="582530" cy="69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5" descr="C:\Users\User\Desktop\Official Logos\BP logo vertical1551x2133.bmp">
            <a:extLst>
              <a:ext uri="{FF2B5EF4-FFF2-40B4-BE49-F238E27FC236}">
                <a16:creationId xmlns:a16="http://schemas.microsoft.com/office/drawing/2014/main" id="{4BA0AAFA-8B52-56BA-0620-D42D2AB674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568" y="106399"/>
            <a:ext cx="576728" cy="71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tăText 7">
            <a:extLst>
              <a:ext uri="{FF2B5EF4-FFF2-40B4-BE49-F238E27FC236}">
                <a16:creationId xmlns:a16="http://schemas.microsoft.com/office/drawing/2014/main" id="{50B52330-523A-37A8-E517-451E8EBDC67A}"/>
              </a:ext>
            </a:extLst>
          </p:cNvPr>
          <p:cNvSpPr txBox="1"/>
          <p:nvPr/>
        </p:nvSpPr>
        <p:spPr>
          <a:xfrm>
            <a:off x="150638" y="879288"/>
            <a:ext cx="1905316" cy="415498"/>
          </a:xfrm>
          <a:prstGeom prst="rect">
            <a:avLst/>
          </a:prstGeom>
          <a:noFill/>
        </p:spPr>
        <p:txBody>
          <a:bodyPr vert="horz" wrap="square">
            <a:spAutoFit/>
          </a:bodyPr>
          <a:lstStyle/>
          <a:p>
            <a:pPr marL="0" indent="0" algn="ctr">
              <a:buNone/>
            </a:pPr>
            <a:r>
              <a:rPr lang="ro-RO" sz="1050" dirty="0">
                <a:solidFill>
                  <a:srgbClr val="00B0F0"/>
                </a:solidFill>
              </a:rPr>
              <a:t>EHEA: </a:t>
            </a:r>
            <a:r>
              <a:rPr lang="en-US" sz="1050" dirty="0">
                <a:solidFill>
                  <a:srgbClr val="00B0F0"/>
                </a:solidFill>
              </a:rPr>
              <a:t>Transforming Education Together</a:t>
            </a:r>
          </a:p>
        </p:txBody>
      </p:sp>
      <p:pic>
        <p:nvPicPr>
          <p:cNvPr id="9" name="Picture 14" descr="A logo with a yellow and blue background&#10;&#10;Description automatically generated">
            <a:extLst>
              <a:ext uri="{FF2B5EF4-FFF2-40B4-BE49-F238E27FC236}">
                <a16:creationId xmlns:a16="http://schemas.microsoft.com/office/drawing/2014/main" id="{1B4B5C00-6268-6DF7-B735-7E04E799A7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2370" y="4125540"/>
            <a:ext cx="538837" cy="841003"/>
          </a:xfrm>
          <a:prstGeom prst="rect">
            <a:avLst/>
          </a:prstGeom>
        </p:spPr>
      </p:pic>
      <p:pic>
        <p:nvPicPr>
          <p:cNvPr id="11" name="Picture 10">
            <a:hlinkClick r:id="rId8"/>
            <a:extLst>
              <a:ext uri="{FF2B5EF4-FFF2-40B4-BE49-F238E27FC236}">
                <a16:creationId xmlns:a16="http://schemas.microsoft.com/office/drawing/2014/main" id="{3DA488EB-926A-451F-B0D0-F2774D3262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1280" y="3870075"/>
            <a:ext cx="365832" cy="365832"/>
          </a:xfrm>
          <a:prstGeom prst="rect">
            <a:avLst/>
          </a:prstGeom>
        </p:spPr>
      </p:pic>
      <p:pic>
        <p:nvPicPr>
          <p:cNvPr id="12" name="Picture 11">
            <a:hlinkClick r:id="rId10"/>
            <a:extLst>
              <a:ext uri="{FF2B5EF4-FFF2-40B4-BE49-F238E27FC236}">
                <a16:creationId xmlns:a16="http://schemas.microsoft.com/office/drawing/2014/main" id="{C84587F2-E0B2-429F-A7B2-20A024909C4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9618" y="3903513"/>
            <a:ext cx="538837" cy="298956"/>
          </a:xfrm>
          <a:prstGeom prst="rect">
            <a:avLst/>
          </a:prstGeom>
        </p:spPr>
      </p:pic>
      <p:pic>
        <p:nvPicPr>
          <p:cNvPr id="13" name="Picture 12">
            <a:hlinkClick r:id="rId12"/>
            <a:extLst>
              <a:ext uri="{FF2B5EF4-FFF2-40B4-BE49-F238E27FC236}">
                <a16:creationId xmlns:a16="http://schemas.microsoft.com/office/drawing/2014/main" id="{24B30E84-1453-45C9-9219-087B0FFB399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58455" y="3642750"/>
            <a:ext cx="1059386" cy="793517"/>
          </a:xfrm>
          <a:prstGeom prst="rect">
            <a:avLst/>
          </a:prstGeom>
        </p:spPr>
      </p:pic>
    </p:spTree>
    <p:extLst>
      <p:ext uri="{BB962C8B-B14F-4D97-AF65-F5344CB8AC3E}">
        <p14:creationId xmlns:p14="http://schemas.microsoft.com/office/powerpoint/2010/main" val="257541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 name="TextBox 2">
            <a:extLst>
              <a:ext uri="{FF2B5EF4-FFF2-40B4-BE49-F238E27FC236}">
                <a16:creationId xmlns:a16="http://schemas.microsoft.com/office/drawing/2014/main" id="{741FA6A0-A3E8-92E0-B1D7-52A081982C3C}"/>
              </a:ext>
            </a:extLst>
          </p:cNvPr>
          <p:cNvSpPr txBox="1"/>
          <p:nvPr/>
        </p:nvSpPr>
        <p:spPr>
          <a:xfrm>
            <a:off x="654393" y="363810"/>
            <a:ext cx="4440106" cy="4047262"/>
          </a:xfrm>
          <a:prstGeom prst="rect">
            <a:avLst/>
          </a:prstGeom>
          <a:noFill/>
        </p:spPr>
        <p:txBody>
          <a:bodyPr wrap="square" rtlCol="0">
            <a:spAutoFit/>
          </a:bodyPr>
          <a:lstStyle/>
          <a:p>
            <a:pPr algn="ctr">
              <a:buClr>
                <a:schemeClr val="accent6"/>
              </a:buClr>
            </a:pP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Tirana </a:t>
            </a:r>
            <a:r>
              <a:rPr lang="pt-BR"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Ministerial</a:t>
            </a: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 </a:t>
            </a:r>
            <a:r>
              <a:rPr lang="pt-BR"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Communiqué</a:t>
            </a: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 2024</a:t>
            </a:r>
            <a:endParaRPr lang="pt-BR" sz="1200" b="1" dirty="0">
              <a:solidFill>
                <a:schemeClr val="bg2"/>
              </a:solidFill>
              <a:latin typeface="Montserrat Light" panose="020B0604020202020204" pitchFamily="2" charset="-18"/>
            </a:endParaRPr>
          </a:p>
          <a:p>
            <a:pPr algn="l"/>
            <a:endParaRPr lang="ro-RO" sz="1200" b="0" i="0" u="none" strike="noStrike" baseline="0" dirty="0">
              <a:solidFill>
                <a:schemeClr val="bg2"/>
              </a:solidFill>
              <a:latin typeface="Montserrat Light" panose="020B0604020202020204" pitchFamily="2" charset="-18"/>
            </a:endParaRPr>
          </a:p>
          <a:p>
            <a:pPr marL="285750" indent="-285750" algn="just">
              <a:spcAft>
                <a:spcPts val="600"/>
              </a:spcAft>
              <a:buFont typeface="Wingdings" panose="05000000000000000000" pitchFamily="2" charset="2"/>
              <a:buChar char="Ø"/>
            </a:pPr>
            <a:r>
              <a:rPr lang="en-US" sz="1200" dirty="0">
                <a:solidFill>
                  <a:schemeClr val="tx1"/>
                </a:solidFill>
                <a:latin typeface="Montserrat Light" panose="020B0604020202020204" pitchFamily="2" charset="-18"/>
              </a:rPr>
              <a:t>As in Paris in 2018, we today reaffirm our </a:t>
            </a:r>
            <a:r>
              <a:rPr lang="en-US" sz="1200" b="1" dirty="0">
                <a:solidFill>
                  <a:schemeClr val="tx1"/>
                </a:solidFill>
                <a:latin typeface="Montserrat Light" panose="020B0604020202020204" pitchFamily="2" charset="-18"/>
              </a:rPr>
              <a:t>three key commitments </a:t>
            </a:r>
            <a:r>
              <a:rPr lang="en-US" sz="1200" dirty="0">
                <a:solidFill>
                  <a:schemeClr val="tx1"/>
                </a:solidFill>
                <a:latin typeface="Montserrat Light" panose="020B0604020202020204" pitchFamily="2" charset="-18"/>
              </a:rPr>
              <a:t>to be preconditions for the successful development and innovation of the EHEA, that is to:</a:t>
            </a:r>
          </a:p>
          <a:p>
            <a:pPr algn="just"/>
            <a:r>
              <a:rPr lang="en-US" sz="1200" dirty="0">
                <a:solidFill>
                  <a:schemeClr val="tx1"/>
                </a:solidFill>
                <a:latin typeface="Montserrat Light" panose="020B0604020202020204" pitchFamily="2" charset="-18"/>
              </a:rPr>
              <a:t>● </a:t>
            </a:r>
            <a:r>
              <a:rPr lang="ro-RO" sz="1200" dirty="0">
                <a:solidFill>
                  <a:schemeClr val="tx1"/>
                </a:solidFill>
                <a:latin typeface="Montserrat Light" panose="020B0604020202020204" pitchFamily="2" charset="-18"/>
              </a:rPr>
              <a:t>i</a:t>
            </a:r>
            <a:r>
              <a:rPr lang="en-US" sz="1200" dirty="0" err="1">
                <a:solidFill>
                  <a:schemeClr val="tx1"/>
                </a:solidFill>
                <a:latin typeface="Montserrat Light" panose="020B0604020202020204" pitchFamily="2" charset="-18"/>
              </a:rPr>
              <a:t>mplement</a:t>
            </a:r>
            <a:r>
              <a:rPr lang="en-US" sz="1200" dirty="0">
                <a:solidFill>
                  <a:schemeClr val="tx1"/>
                </a:solidFill>
                <a:latin typeface="Montserrat Light" panose="020B0604020202020204" pitchFamily="2" charset="-18"/>
              </a:rPr>
              <a:t> a three-cycle system of </a:t>
            </a:r>
            <a:r>
              <a:rPr lang="en-US" sz="1200" dirty="0" err="1">
                <a:solidFill>
                  <a:schemeClr val="tx1"/>
                </a:solidFill>
                <a:latin typeface="Montserrat Light" panose="020B0604020202020204" pitchFamily="2" charset="-18"/>
              </a:rPr>
              <a:t>programmes</a:t>
            </a:r>
            <a:r>
              <a:rPr lang="en-US" sz="1200" dirty="0">
                <a:solidFill>
                  <a:schemeClr val="tx1"/>
                </a:solidFill>
                <a:latin typeface="Montserrat Light" panose="020B0604020202020204" pitchFamily="2" charset="-18"/>
              </a:rPr>
              <a:t> and degrees, based on learning outcomes and the European Credit Transfer and Accumulation System (ECTS), compatible with the overarching qualifications</a:t>
            </a:r>
          </a:p>
          <a:p>
            <a:pPr algn="just"/>
            <a:r>
              <a:rPr lang="en-US" sz="1200" dirty="0">
                <a:solidFill>
                  <a:schemeClr val="tx1"/>
                </a:solidFill>
                <a:latin typeface="Montserrat Light" panose="020B0604020202020204" pitchFamily="2" charset="-18"/>
              </a:rPr>
              <a:t>framework of the EHEA (QF-EHEA);</a:t>
            </a:r>
          </a:p>
          <a:p>
            <a:pPr algn="just"/>
            <a:r>
              <a:rPr lang="en-US" sz="1200" dirty="0">
                <a:solidFill>
                  <a:schemeClr val="tx1"/>
                </a:solidFill>
                <a:latin typeface="Montserrat Light" panose="020B0604020202020204" pitchFamily="2" charset="-18"/>
              </a:rPr>
              <a:t>● support the recognition of qualifications throughout the EHEA by implementing the Convention on the</a:t>
            </a:r>
          </a:p>
          <a:p>
            <a:pPr algn="just"/>
            <a:r>
              <a:rPr lang="en-US" sz="1200" dirty="0">
                <a:solidFill>
                  <a:schemeClr val="tx1"/>
                </a:solidFill>
                <a:latin typeface="Montserrat Light" panose="020B0604020202020204" pitchFamily="2" charset="-18"/>
              </a:rPr>
              <a:t>Recognition of Qualifications concerning Higher Education in the European Region (Lisbon Recognition</a:t>
            </a:r>
          </a:p>
          <a:p>
            <a:pPr algn="just"/>
            <a:r>
              <a:rPr lang="en-US" sz="1200" dirty="0">
                <a:solidFill>
                  <a:schemeClr val="tx1"/>
                </a:solidFill>
                <a:latin typeface="Montserrat Light" panose="020B0604020202020204" pitchFamily="2" charset="-18"/>
              </a:rPr>
              <a:t>Convention) and its principles, while working towards automatic recognition in the EHEA; and</a:t>
            </a:r>
            <a:endParaRPr lang="ro-RO" sz="1200" dirty="0">
              <a:solidFill>
                <a:schemeClr val="tx1"/>
              </a:solidFill>
              <a:latin typeface="Montserrat Light" panose="020B0604020202020204" pitchFamily="2" charset="-18"/>
            </a:endParaRPr>
          </a:p>
          <a:p>
            <a:pPr algn="just"/>
            <a:r>
              <a:rPr lang="en-US" sz="1200" dirty="0">
                <a:solidFill>
                  <a:schemeClr val="tx1"/>
                </a:solidFill>
                <a:latin typeface="Montserrat Light" panose="020B0604020202020204" pitchFamily="2" charset="-18"/>
              </a:rPr>
              <a:t>● promote a </a:t>
            </a:r>
            <a:r>
              <a:rPr lang="en-US" sz="1200" b="1" dirty="0">
                <a:solidFill>
                  <a:schemeClr val="tx1"/>
                </a:solidFill>
                <a:latin typeface="Montserrat Light" panose="020B0604020202020204" pitchFamily="2" charset="-18"/>
              </a:rPr>
              <a:t>quality culture in higher education</a:t>
            </a:r>
            <a:r>
              <a:rPr lang="en-US" sz="1200" dirty="0">
                <a:solidFill>
                  <a:schemeClr val="tx1"/>
                </a:solidFill>
                <a:latin typeface="Montserrat Light" panose="020B0604020202020204" pitchFamily="2" charset="-18"/>
              </a:rPr>
              <a:t>, fostered by fit-for-purpose quality assurance processes</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in line with the Standards and Guidelines for Quality Assurance in the European Higher Education Area</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(ESG).</a:t>
            </a:r>
            <a:endParaRPr lang="ro-RO" sz="1200" b="0" i="0" u="none" strike="noStrike" baseline="0" dirty="0">
              <a:solidFill>
                <a:schemeClr val="tx1"/>
              </a:solidFill>
              <a:latin typeface="Montserrat Light" panose="020B0604020202020204" pitchFamily="2" charset="-18"/>
            </a:endParaRPr>
          </a:p>
        </p:txBody>
      </p:sp>
      <p:pic>
        <p:nvPicPr>
          <p:cNvPr id="6" name="Picture 14" descr="A logo with a yellow and blue background&#10;&#10;Description automatically generated">
            <a:extLst>
              <a:ext uri="{FF2B5EF4-FFF2-40B4-BE49-F238E27FC236}">
                <a16:creationId xmlns:a16="http://schemas.microsoft.com/office/drawing/2014/main" id="{6DF89A8F-B635-4879-AA40-6085DECBF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pic>
        <p:nvPicPr>
          <p:cNvPr id="8" name="Picture 3">
            <a:extLst>
              <a:ext uri="{FF2B5EF4-FFF2-40B4-BE49-F238E27FC236}">
                <a16:creationId xmlns:a16="http://schemas.microsoft.com/office/drawing/2014/main" id="{143549D2-F593-4172-AE5E-10747ED9F5B3}"/>
              </a:ext>
            </a:extLst>
          </p:cNvPr>
          <p:cNvPicPr>
            <a:picLocks noChangeAspect="1"/>
          </p:cNvPicPr>
          <p:nvPr/>
        </p:nvPicPr>
        <p:blipFill>
          <a:blip r:embed="rId5"/>
          <a:srcRect l="40000" t="7891" r="25000" b="7037"/>
          <a:stretch/>
        </p:blipFill>
        <p:spPr>
          <a:xfrm>
            <a:off x="5705127" y="363810"/>
            <a:ext cx="3141361" cy="4294950"/>
          </a:xfrm>
          <a:prstGeom prst="rect">
            <a:avLst/>
          </a:prstGeom>
          <a:ln>
            <a:solidFill>
              <a:schemeClr val="tx2">
                <a:lumMod val="20000"/>
                <a:lumOff val="80000"/>
              </a:schemeClr>
            </a:solidFill>
          </a:ln>
        </p:spPr>
      </p:pic>
    </p:spTree>
    <p:extLst>
      <p:ext uri="{BB962C8B-B14F-4D97-AF65-F5344CB8AC3E}">
        <p14:creationId xmlns:p14="http://schemas.microsoft.com/office/powerpoint/2010/main" val="232087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 name="TextBox 2">
            <a:extLst>
              <a:ext uri="{FF2B5EF4-FFF2-40B4-BE49-F238E27FC236}">
                <a16:creationId xmlns:a16="http://schemas.microsoft.com/office/drawing/2014/main" id="{741FA6A0-A3E8-92E0-B1D7-52A081982C3C}"/>
              </a:ext>
            </a:extLst>
          </p:cNvPr>
          <p:cNvSpPr txBox="1"/>
          <p:nvPr/>
        </p:nvSpPr>
        <p:spPr>
          <a:xfrm>
            <a:off x="654393" y="363810"/>
            <a:ext cx="4440106" cy="3570208"/>
          </a:xfrm>
          <a:prstGeom prst="rect">
            <a:avLst/>
          </a:prstGeom>
          <a:noFill/>
        </p:spPr>
        <p:txBody>
          <a:bodyPr wrap="square" rtlCol="0">
            <a:spAutoFit/>
          </a:bodyPr>
          <a:lstStyle/>
          <a:p>
            <a:pPr algn="ctr">
              <a:spcBef>
                <a:spcPts val="600"/>
              </a:spcBef>
              <a:buClr>
                <a:schemeClr val="accent6"/>
              </a:buClr>
            </a:pP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Tirana </a:t>
            </a:r>
            <a:r>
              <a:rPr lang="pt-BR"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Ministerial</a:t>
            </a: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 </a:t>
            </a:r>
            <a:r>
              <a:rPr lang="pt-BR"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Communiqué</a:t>
            </a: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 2024</a:t>
            </a:r>
            <a:endParaRPr lang="pt-BR" sz="1200" b="1" dirty="0">
              <a:solidFill>
                <a:schemeClr val="bg2"/>
              </a:solidFill>
              <a:latin typeface="Montserrat Light" panose="020B0604020202020204" pitchFamily="2" charset="-18"/>
            </a:endParaRPr>
          </a:p>
          <a:p>
            <a:pPr algn="l"/>
            <a:endParaRPr lang="ro-RO" sz="1200" b="0" i="0" u="none" strike="noStrike" baseline="0" dirty="0">
              <a:solidFill>
                <a:schemeClr val="tx1"/>
              </a:solidFill>
              <a:latin typeface="Montserrat Light" panose="020B0604020202020204" pitchFamily="2" charset="-18"/>
            </a:endParaRPr>
          </a:p>
          <a:p>
            <a:pPr marL="285750" indent="-285750" algn="just">
              <a:spcAft>
                <a:spcPts val="600"/>
              </a:spcAft>
              <a:buFont typeface="Wingdings" panose="05000000000000000000" pitchFamily="2" charset="2"/>
              <a:buChar char="Ø"/>
            </a:pPr>
            <a:r>
              <a:rPr lang="en-US" sz="1200" dirty="0">
                <a:solidFill>
                  <a:schemeClr val="tx1"/>
                </a:solidFill>
                <a:latin typeface="Montserrat Light" panose="020B0604020202020204" pitchFamily="2" charset="-18"/>
              </a:rPr>
              <a:t>The 2024 </a:t>
            </a:r>
            <a:r>
              <a:rPr lang="en-US" sz="1200" b="1" dirty="0">
                <a:solidFill>
                  <a:schemeClr val="tx1"/>
                </a:solidFill>
                <a:latin typeface="Montserrat Light" panose="020B0604020202020204" pitchFamily="2" charset="-18"/>
                <a:hlinkClick r:id="rId4">
                  <a:extLst>
                    <a:ext uri="{A12FA001-AC4F-418D-AE19-62706E023703}">
                      <ahyp:hlinkClr xmlns:ahyp="http://schemas.microsoft.com/office/drawing/2018/hyperlinkcolor" val="tx"/>
                    </a:ext>
                  </a:extLst>
                </a:hlinkClick>
              </a:rPr>
              <a:t>Bologna Process Implementation Report </a:t>
            </a:r>
            <a:r>
              <a:rPr lang="en-US" sz="1200" dirty="0">
                <a:solidFill>
                  <a:schemeClr val="tx1"/>
                </a:solidFill>
                <a:latin typeface="Montserrat Light" panose="020B0604020202020204" pitchFamily="2" charset="-18"/>
              </a:rPr>
              <a:t>confirms and illustrates the still </a:t>
            </a:r>
            <a:r>
              <a:rPr lang="en-US" sz="1200" b="1" dirty="0">
                <a:solidFill>
                  <a:schemeClr val="tx1"/>
                </a:solidFill>
                <a:latin typeface="Montserrat Light" panose="020B0604020202020204" pitchFamily="2" charset="-18"/>
              </a:rPr>
              <a:t>incomplete and uneven</a:t>
            </a:r>
            <a:r>
              <a:rPr lang="ro-RO" sz="1200" b="1" dirty="0">
                <a:solidFill>
                  <a:schemeClr val="tx1"/>
                </a:solidFill>
                <a:latin typeface="Montserrat Light" panose="020B0604020202020204" pitchFamily="2" charset="-18"/>
              </a:rPr>
              <a:t> </a:t>
            </a:r>
            <a:r>
              <a:rPr lang="en-US" sz="1200" b="1" dirty="0">
                <a:solidFill>
                  <a:schemeClr val="tx1"/>
                </a:solidFill>
                <a:latin typeface="Montserrat Light" panose="020B0604020202020204" pitchFamily="2" charset="-18"/>
              </a:rPr>
              <a:t>implementation of these key commitments</a:t>
            </a:r>
            <a:r>
              <a:rPr lang="en-US" sz="1200" dirty="0">
                <a:solidFill>
                  <a:schemeClr val="tx1"/>
                </a:solidFill>
                <a:latin typeface="Montserrat Light" panose="020B0604020202020204" pitchFamily="2" charset="-18"/>
              </a:rPr>
              <a:t>, but also the important contribution of the Thematic Peer Groups</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under the guidance of the Bologna Implementation Coordination Group in improving the situation.</a:t>
            </a:r>
            <a:endParaRPr lang="ro-RO" sz="1200" dirty="0">
              <a:solidFill>
                <a:schemeClr val="tx1"/>
              </a:solidFill>
              <a:latin typeface="Montserrat Light" panose="020B0604020202020204" pitchFamily="2" charset="-18"/>
            </a:endParaRPr>
          </a:p>
          <a:p>
            <a:pPr marL="285750" indent="-285750" algn="just">
              <a:spcAft>
                <a:spcPts val="600"/>
              </a:spcAft>
              <a:buFont typeface="Wingdings" panose="05000000000000000000" pitchFamily="2" charset="2"/>
              <a:buChar char="Ø"/>
            </a:pPr>
            <a:r>
              <a:rPr lang="en-US" sz="1200" dirty="0">
                <a:solidFill>
                  <a:schemeClr val="tx1"/>
                </a:solidFill>
                <a:latin typeface="Montserrat Light" panose="020B0604020202020204" pitchFamily="2" charset="-18"/>
              </a:rPr>
              <a:t>Therefore, we commit to ensuring that we have, or will devise, and will publish appropriate </a:t>
            </a:r>
            <a:r>
              <a:rPr lang="en-US" sz="1200" b="1" dirty="0">
                <a:solidFill>
                  <a:schemeClr val="tx1"/>
                </a:solidFill>
                <a:latin typeface="Montserrat Light" panose="020B0604020202020204" pitchFamily="2" charset="-18"/>
              </a:rPr>
              <a:t>action plans </a:t>
            </a:r>
            <a:r>
              <a:rPr lang="en-US" sz="1200" dirty="0">
                <a:solidFill>
                  <a:schemeClr val="tx1"/>
                </a:solidFill>
                <a:latin typeface="Montserrat Light" panose="020B0604020202020204" pitchFamily="2" charset="-18"/>
              </a:rPr>
              <a:t>to</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address any </a:t>
            </a:r>
            <a:r>
              <a:rPr lang="en-US" sz="1200" b="1" dirty="0">
                <a:solidFill>
                  <a:schemeClr val="tx1"/>
                </a:solidFill>
                <a:latin typeface="Montserrat Light" panose="020B0604020202020204" pitchFamily="2" charset="-18"/>
              </a:rPr>
              <a:t>remaining implementation gaps</a:t>
            </a:r>
            <a:r>
              <a:rPr lang="en-US" sz="1200" dirty="0">
                <a:solidFill>
                  <a:schemeClr val="tx1"/>
                </a:solidFill>
                <a:latin typeface="Montserrat Light" panose="020B0604020202020204" pitchFamily="2" charset="-18"/>
              </a:rPr>
              <a:t>, and to promoting knowledge-sharing activities related to the</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EHEA.</a:t>
            </a:r>
            <a:endParaRPr lang="ro-RO" sz="1200" dirty="0">
              <a:solidFill>
                <a:schemeClr val="tx1"/>
              </a:solidFill>
              <a:latin typeface="Montserrat Light" panose="020B0604020202020204" pitchFamily="2" charset="-18"/>
            </a:endParaRPr>
          </a:p>
          <a:p>
            <a:pPr marL="285750" indent="-285750" algn="just">
              <a:buFont typeface="Wingdings" panose="05000000000000000000" pitchFamily="2" charset="2"/>
              <a:buChar char="Ø"/>
            </a:pPr>
            <a:r>
              <a:rPr lang="en-US" sz="1200" dirty="0">
                <a:solidFill>
                  <a:schemeClr val="tx1"/>
                </a:solidFill>
                <a:latin typeface="Montserrat Light" panose="020B0604020202020204" pitchFamily="2" charset="-18"/>
              </a:rPr>
              <a:t>As the </a:t>
            </a:r>
            <a:r>
              <a:rPr lang="en-US" sz="1200" b="1" dirty="0">
                <a:solidFill>
                  <a:schemeClr val="tx1"/>
                </a:solidFill>
                <a:latin typeface="Montserrat Light" panose="020B0604020202020204" pitchFamily="2" charset="-18"/>
              </a:rPr>
              <a:t>Bologna Process tools </a:t>
            </a:r>
            <a:r>
              <a:rPr lang="en-US" sz="1200" dirty="0">
                <a:solidFill>
                  <a:schemeClr val="tx1"/>
                </a:solidFill>
                <a:latin typeface="Montserrat Light" panose="020B0604020202020204" pitchFamily="2" charset="-18"/>
              </a:rPr>
              <a:t>have developed throughout the last decade, we mandate the BFUG to work on</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their </a:t>
            </a:r>
            <a:r>
              <a:rPr lang="en-US" sz="1200" b="1" dirty="0">
                <a:solidFill>
                  <a:schemeClr val="tx1"/>
                </a:solidFill>
                <a:latin typeface="Montserrat Light" panose="020B0604020202020204" pitchFamily="2" charset="-18"/>
              </a:rPr>
              <a:t>future-proof development</a:t>
            </a:r>
            <a:r>
              <a:rPr lang="en-US" sz="1200" dirty="0">
                <a:solidFill>
                  <a:schemeClr val="tx1"/>
                </a:solidFill>
                <a:latin typeface="Montserrat Light" panose="020B0604020202020204" pitchFamily="2" charset="-18"/>
              </a:rPr>
              <a:t>, dissemination and </a:t>
            </a:r>
            <a:r>
              <a:rPr lang="en-US" sz="1200" b="1" dirty="0">
                <a:solidFill>
                  <a:schemeClr val="tx1"/>
                </a:solidFill>
                <a:latin typeface="Montserrat Light" panose="020B0604020202020204" pitchFamily="2" charset="-18"/>
              </a:rPr>
              <a:t>possible expansion</a:t>
            </a:r>
            <a:r>
              <a:rPr lang="en-US" sz="1200" dirty="0">
                <a:solidFill>
                  <a:schemeClr val="tx1"/>
                </a:solidFill>
                <a:latin typeface="Montserrat Light" panose="020B0604020202020204" pitchFamily="2" charset="-18"/>
              </a:rPr>
              <a:t>.</a:t>
            </a:r>
            <a:endParaRPr lang="en-GB" sz="1200" dirty="0">
              <a:solidFill>
                <a:schemeClr val="tx1"/>
              </a:solidFill>
              <a:latin typeface="Montserrat Light" panose="020B0604020202020204" pitchFamily="2" charset="-18"/>
            </a:endParaRPr>
          </a:p>
        </p:txBody>
      </p:sp>
      <p:pic>
        <p:nvPicPr>
          <p:cNvPr id="2" name="Picture 1">
            <a:extLst>
              <a:ext uri="{FF2B5EF4-FFF2-40B4-BE49-F238E27FC236}">
                <a16:creationId xmlns:a16="http://schemas.microsoft.com/office/drawing/2014/main" id="{47E21F50-E672-4763-A21F-2994114C3F0E}"/>
              </a:ext>
            </a:extLst>
          </p:cNvPr>
          <p:cNvPicPr>
            <a:picLocks noChangeAspect="1"/>
          </p:cNvPicPr>
          <p:nvPr/>
        </p:nvPicPr>
        <p:blipFill>
          <a:blip r:embed="rId5"/>
          <a:stretch>
            <a:fillRect/>
          </a:stretch>
        </p:blipFill>
        <p:spPr>
          <a:xfrm>
            <a:off x="5684520" y="363810"/>
            <a:ext cx="3209507" cy="4528556"/>
          </a:xfrm>
          <a:prstGeom prst="rect">
            <a:avLst/>
          </a:prstGeom>
        </p:spPr>
      </p:pic>
      <p:pic>
        <p:nvPicPr>
          <p:cNvPr id="7" name="Picture 14" descr="A logo with a yellow and blue background&#10;&#10;Description automatically generated">
            <a:extLst>
              <a:ext uri="{FF2B5EF4-FFF2-40B4-BE49-F238E27FC236}">
                <a16:creationId xmlns:a16="http://schemas.microsoft.com/office/drawing/2014/main" id="{80186FE1-D625-402F-90F5-9F55B0092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Tree>
    <p:extLst>
      <p:ext uri="{BB962C8B-B14F-4D97-AF65-F5344CB8AC3E}">
        <p14:creationId xmlns:p14="http://schemas.microsoft.com/office/powerpoint/2010/main" val="30130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 name="TextBox 2">
            <a:extLst>
              <a:ext uri="{FF2B5EF4-FFF2-40B4-BE49-F238E27FC236}">
                <a16:creationId xmlns:a16="http://schemas.microsoft.com/office/drawing/2014/main" id="{741FA6A0-A3E8-92E0-B1D7-52A081982C3C}"/>
              </a:ext>
            </a:extLst>
          </p:cNvPr>
          <p:cNvSpPr txBox="1"/>
          <p:nvPr/>
        </p:nvSpPr>
        <p:spPr>
          <a:xfrm>
            <a:off x="654393" y="363810"/>
            <a:ext cx="4440106" cy="3231654"/>
          </a:xfrm>
          <a:prstGeom prst="rect">
            <a:avLst/>
          </a:prstGeom>
          <a:noFill/>
        </p:spPr>
        <p:txBody>
          <a:bodyPr wrap="square" rtlCol="0">
            <a:spAutoFit/>
          </a:bodyPr>
          <a:lstStyle/>
          <a:p>
            <a:pPr algn="ctr">
              <a:spcBef>
                <a:spcPts val="600"/>
              </a:spcBef>
              <a:buClr>
                <a:schemeClr val="accent6"/>
              </a:buClr>
            </a:pP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T</a:t>
            </a: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irana </a:t>
            </a:r>
            <a:r>
              <a:rPr lang="pt-BR"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Ministerial</a:t>
            </a: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 </a:t>
            </a:r>
            <a:r>
              <a:rPr lang="pt-BR"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Communiqué</a:t>
            </a: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 2024</a:t>
            </a:r>
            <a:endParaRPr lang="pt-BR" sz="1200" b="1" dirty="0">
              <a:solidFill>
                <a:schemeClr val="bg2"/>
              </a:solidFill>
              <a:latin typeface="Montserrat Light" panose="020B0604020202020204" pitchFamily="2" charset="-18"/>
            </a:endParaRPr>
          </a:p>
          <a:p>
            <a:pPr algn="l"/>
            <a:endParaRPr lang="ro-RO" sz="1200" b="0" i="0" u="none" strike="noStrike" baseline="0" dirty="0">
              <a:solidFill>
                <a:schemeClr val="accent4"/>
              </a:solidFill>
              <a:latin typeface="Montserrat Light" panose="020B0604020202020204" pitchFamily="2" charset="-18"/>
            </a:endParaRPr>
          </a:p>
          <a:p>
            <a:pPr marL="285750" indent="-285750" algn="just">
              <a:buFont typeface="Wingdings" panose="05000000000000000000" pitchFamily="2" charset="2"/>
              <a:buChar char="Ø"/>
            </a:pPr>
            <a:r>
              <a:rPr lang="ro-RO" sz="1200" dirty="0">
                <a:solidFill>
                  <a:schemeClr val="tx1"/>
                </a:solidFill>
                <a:latin typeface="Montserrat Light" panose="020B0604020202020204" pitchFamily="2" charset="-18"/>
              </a:rPr>
              <a:t>W</a:t>
            </a:r>
            <a:r>
              <a:rPr lang="en-US" sz="1200" dirty="0">
                <a:solidFill>
                  <a:schemeClr val="tx1"/>
                </a:solidFill>
                <a:latin typeface="Montserrat Light" panose="020B0604020202020204" pitchFamily="2" charset="-18"/>
              </a:rPr>
              <a:t>e invite the authors of the </a:t>
            </a:r>
            <a:r>
              <a:rPr lang="en-US" sz="1200" b="1" dirty="0">
                <a:solidFill>
                  <a:schemeClr val="tx1"/>
                </a:solidFill>
                <a:latin typeface="Montserrat Light" panose="020B0604020202020204" pitchFamily="2" charset="-18"/>
              </a:rPr>
              <a:t>ESG</a:t>
            </a:r>
            <a:r>
              <a:rPr lang="en-US" sz="1200" dirty="0">
                <a:solidFill>
                  <a:schemeClr val="tx1"/>
                </a:solidFill>
                <a:latin typeface="Montserrat Light" panose="020B0604020202020204" pitchFamily="2" charset="-18"/>
              </a:rPr>
              <a:t> to propose a </a:t>
            </a:r>
            <a:r>
              <a:rPr lang="en-US" sz="1200" b="1" dirty="0">
                <a:solidFill>
                  <a:schemeClr val="tx1"/>
                </a:solidFill>
                <a:latin typeface="Montserrat Light" panose="020B0604020202020204" pitchFamily="2" charset="-18"/>
              </a:rPr>
              <a:t>revised version </a:t>
            </a:r>
            <a:r>
              <a:rPr lang="en-US" sz="1200" dirty="0">
                <a:solidFill>
                  <a:schemeClr val="tx1"/>
                </a:solidFill>
                <a:latin typeface="Montserrat Light" panose="020B0604020202020204" pitchFamily="2" charset="-18"/>
              </a:rPr>
              <a:t>by 2026 to the BFUG, to be adopted by us at our 2027 Ministerial conference, as well as an adjustment, where required, of the European Approach for Quality Assurance of Joint </a:t>
            </a:r>
            <a:r>
              <a:rPr lang="en-US" sz="1200" dirty="0" err="1">
                <a:solidFill>
                  <a:schemeClr val="tx1"/>
                </a:solidFill>
                <a:latin typeface="Montserrat Light" panose="020B0604020202020204" pitchFamily="2" charset="-18"/>
              </a:rPr>
              <a:t>Programmes</a:t>
            </a:r>
            <a:r>
              <a:rPr lang="en-US" sz="1200" dirty="0">
                <a:solidFill>
                  <a:schemeClr val="tx1"/>
                </a:solidFill>
                <a:latin typeface="Montserrat Light" panose="020B0604020202020204" pitchFamily="2" charset="-18"/>
              </a:rPr>
              <a:t>. </a:t>
            </a:r>
            <a:endParaRPr lang="ro-RO" sz="1200" dirty="0">
              <a:solidFill>
                <a:schemeClr val="tx1"/>
              </a:solidFill>
              <a:latin typeface="Montserrat Light" panose="020B0604020202020204" pitchFamily="2" charset="-18"/>
            </a:endParaRPr>
          </a:p>
          <a:p>
            <a:pPr marL="285750" indent="-285750" algn="just">
              <a:buFont typeface="Wingdings" panose="05000000000000000000" pitchFamily="2" charset="2"/>
              <a:buChar char="Ø"/>
            </a:pPr>
            <a:r>
              <a:rPr lang="en-US" sz="1200" dirty="0">
                <a:solidFill>
                  <a:schemeClr val="tx1"/>
                </a:solidFill>
                <a:latin typeface="Montserrat Light" panose="020B0604020202020204" pitchFamily="2" charset="-18"/>
              </a:rPr>
              <a:t>We will also promote </a:t>
            </a:r>
            <a:r>
              <a:rPr lang="en-US" sz="1200" b="1" dirty="0">
                <a:solidFill>
                  <a:schemeClr val="tx1"/>
                </a:solidFill>
                <a:latin typeface="Montserrat Light" panose="020B0604020202020204" pitchFamily="2" charset="-18"/>
              </a:rPr>
              <a:t>more robust and</a:t>
            </a:r>
            <a:r>
              <a:rPr lang="ro-RO" sz="1200" b="1" dirty="0">
                <a:solidFill>
                  <a:schemeClr val="tx1"/>
                </a:solidFill>
                <a:latin typeface="Montserrat Light" panose="020B0604020202020204" pitchFamily="2" charset="-18"/>
              </a:rPr>
              <a:t> </a:t>
            </a:r>
            <a:r>
              <a:rPr lang="en-US" sz="1200" b="1" dirty="0">
                <a:solidFill>
                  <a:schemeClr val="tx1"/>
                </a:solidFill>
                <a:latin typeface="Montserrat Light" panose="020B0604020202020204" pitchFamily="2" charset="-18"/>
              </a:rPr>
              <a:t>transparent</a:t>
            </a:r>
            <a:r>
              <a:rPr lang="ro-RO" sz="1200" b="1" dirty="0">
                <a:solidFill>
                  <a:schemeClr val="tx1"/>
                </a:solidFill>
                <a:latin typeface="Montserrat Light" panose="020B0604020202020204" pitchFamily="2" charset="-18"/>
              </a:rPr>
              <a:t> </a:t>
            </a:r>
            <a:r>
              <a:rPr lang="en-US" sz="1200" b="1" dirty="0">
                <a:solidFill>
                  <a:schemeClr val="tx1"/>
                </a:solidFill>
                <a:latin typeface="Montserrat Light" panose="020B0604020202020204" pitchFamily="2" charset="-18"/>
              </a:rPr>
              <a:t>quality assurance of transnational education </a:t>
            </a:r>
            <a:r>
              <a:rPr lang="en-US" sz="1200" dirty="0">
                <a:solidFill>
                  <a:schemeClr val="tx1"/>
                </a:solidFill>
                <a:latin typeface="Montserrat Light" panose="020B0604020202020204" pitchFamily="2" charset="-18"/>
              </a:rPr>
              <a:t>delivered worldwide, in line with the ESG, to protect the interests</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of students.</a:t>
            </a:r>
            <a:r>
              <a:rPr lang="ro-RO" sz="1200" dirty="0">
                <a:solidFill>
                  <a:schemeClr val="tx1"/>
                </a:solidFill>
                <a:latin typeface="Montserrat Light" panose="020B0604020202020204" pitchFamily="2" charset="-18"/>
              </a:rPr>
              <a:t> </a:t>
            </a:r>
          </a:p>
          <a:p>
            <a:pPr marL="285750" indent="-285750" algn="just">
              <a:buFont typeface="Wingdings" panose="05000000000000000000" pitchFamily="2" charset="2"/>
              <a:buChar char="Ø"/>
            </a:pPr>
            <a:r>
              <a:rPr lang="en-US" sz="1200" dirty="0">
                <a:solidFill>
                  <a:schemeClr val="tx1"/>
                </a:solidFill>
                <a:latin typeface="Montserrat Light" panose="020B0604020202020204" pitchFamily="2" charset="-18"/>
              </a:rPr>
              <a:t>Furthermore, we are committed to countering diploma and </a:t>
            </a:r>
            <a:r>
              <a:rPr lang="en-US" sz="1200" b="1" dirty="0">
                <a:solidFill>
                  <a:schemeClr val="tx1"/>
                </a:solidFill>
                <a:latin typeface="Montserrat Light" panose="020B0604020202020204" pitchFamily="2" charset="-18"/>
              </a:rPr>
              <a:t>accreditation mills</a:t>
            </a:r>
            <a:r>
              <a:rPr lang="en-US" sz="1200" dirty="0">
                <a:solidFill>
                  <a:schemeClr val="tx1"/>
                </a:solidFill>
                <a:latin typeface="Montserrat Light" panose="020B0604020202020204" pitchFamily="2" charset="-18"/>
              </a:rPr>
              <a:t>, fraudulent qualifications and</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academic cheating services, made more accessible through developments in the digital field. </a:t>
            </a:r>
            <a:endParaRPr lang="ro-RO" sz="1200" dirty="0">
              <a:solidFill>
                <a:schemeClr val="tx1"/>
              </a:solidFill>
              <a:latin typeface="Montserrat Light" panose="020B0604020202020204" pitchFamily="2" charset="-18"/>
            </a:endParaRPr>
          </a:p>
        </p:txBody>
      </p:sp>
      <p:pic>
        <p:nvPicPr>
          <p:cNvPr id="8" name="Picture 3">
            <a:extLst>
              <a:ext uri="{FF2B5EF4-FFF2-40B4-BE49-F238E27FC236}">
                <a16:creationId xmlns:a16="http://schemas.microsoft.com/office/drawing/2014/main" id="{143549D2-F593-4172-AE5E-10747ED9F5B3}"/>
              </a:ext>
            </a:extLst>
          </p:cNvPr>
          <p:cNvPicPr>
            <a:picLocks noChangeAspect="1"/>
          </p:cNvPicPr>
          <p:nvPr/>
        </p:nvPicPr>
        <p:blipFill>
          <a:blip r:embed="rId4"/>
          <a:srcRect l="40000" t="7891" r="25000" b="7037"/>
          <a:stretch/>
        </p:blipFill>
        <p:spPr>
          <a:xfrm>
            <a:off x="5705127" y="363810"/>
            <a:ext cx="3141361" cy="4294950"/>
          </a:xfrm>
          <a:prstGeom prst="rect">
            <a:avLst/>
          </a:prstGeom>
          <a:ln>
            <a:solidFill>
              <a:schemeClr val="tx2">
                <a:lumMod val="20000"/>
                <a:lumOff val="80000"/>
              </a:schemeClr>
            </a:solidFill>
          </a:ln>
        </p:spPr>
      </p:pic>
      <p:pic>
        <p:nvPicPr>
          <p:cNvPr id="5" name="Picture 14" descr="A logo with a yellow and blue background&#10;&#10;Description automatically generated">
            <a:extLst>
              <a:ext uri="{FF2B5EF4-FFF2-40B4-BE49-F238E27FC236}">
                <a16:creationId xmlns:a16="http://schemas.microsoft.com/office/drawing/2014/main" id="{9A632569-AF4F-4681-B7D0-4C4DC5814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Tree>
    <p:extLst>
      <p:ext uri="{BB962C8B-B14F-4D97-AF65-F5344CB8AC3E}">
        <p14:creationId xmlns:p14="http://schemas.microsoft.com/office/powerpoint/2010/main" val="206018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 name="TextBox 2">
            <a:extLst>
              <a:ext uri="{FF2B5EF4-FFF2-40B4-BE49-F238E27FC236}">
                <a16:creationId xmlns:a16="http://schemas.microsoft.com/office/drawing/2014/main" id="{741FA6A0-A3E8-92E0-B1D7-52A081982C3C}"/>
              </a:ext>
            </a:extLst>
          </p:cNvPr>
          <p:cNvSpPr txBox="1"/>
          <p:nvPr/>
        </p:nvSpPr>
        <p:spPr>
          <a:xfrm>
            <a:off x="654393" y="363810"/>
            <a:ext cx="4440106" cy="3046988"/>
          </a:xfrm>
          <a:prstGeom prst="rect">
            <a:avLst/>
          </a:prstGeom>
          <a:noFill/>
        </p:spPr>
        <p:txBody>
          <a:bodyPr wrap="square" rtlCol="0">
            <a:spAutoFit/>
          </a:bodyPr>
          <a:lstStyle/>
          <a:p>
            <a:pPr algn="ctr">
              <a:spcBef>
                <a:spcPts val="600"/>
              </a:spcBef>
              <a:buClr>
                <a:schemeClr val="accent6"/>
              </a:buClr>
            </a:pP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Tirana </a:t>
            </a:r>
            <a:r>
              <a:rPr lang="pt-BR"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Ministerial</a:t>
            </a: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 </a:t>
            </a:r>
            <a:r>
              <a:rPr lang="pt-BR"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Communiqué</a:t>
            </a:r>
            <a:r>
              <a:rPr lang="ro-RO" sz="1200" b="1" dirty="0">
                <a:solidFill>
                  <a:schemeClr val="bg2"/>
                </a:solidFill>
                <a:latin typeface="Montserrat Light" panose="020B0604020202020204" pitchFamily="2" charset="-18"/>
                <a:hlinkClick r:id="rId3">
                  <a:extLst>
                    <a:ext uri="{A12FA001-AC4F-418D-AE19-62706E023703}">
                      <ahyp:hlinkClr xmlns:ahyp="http://schemas.microsoft.com/office/drawing/2018/hyperlinkcolor" val="tx"/>
                    </a:ext>
                  </a:extLst>
                </a:hlinkClick>
              </a:rPr>
              <a:t> 2024</a:t>
            </a:r>
            <a:endParaRPr lang="pt-BR" sz="1200" b="1" dirty="0">
              <a:solidFill>
                <a:schemeClr val="bg2"/>
              </a:solidFill>
              <a:latin typeface="Montserrat Light" panose="020B0604020202020204" pitchFamily="2" charset="-18"/>
            </a:endParaRPr>
          </a:p>
          <a:p>
            <a:pPr algn="l"/>
            <a:endParaRPr lang="ro-RO" sz="1200" b="0" i="0" u="none" strike="noStrike" baseline="0" dirty="0">
              <a:solidFill>
                <a:schemeClr val="accent4"/>
              </a:solidFill>
              <a:latin typeface="Montserrat Light" panose="020B0604020202020204" pitchFamily="2" charset="-18"/>
            </a:endParaRPr>
          </a:p>
          <a:p>
            <a:pPr marL="285750" indent="-285750" algn="just">
              <a:buFont typeface="Wingdings" panose="05000000000000000000" pitchFamily="2" charset="2"/>
              <a:buChar char="Ø"/>
            </a:pPr>
            <a:r>
              <a:rPr lang="en-US" sz="1200" dirty="0">
                <a:solidFill>
                  <a:schemeClr val="tx1"/>
                </a:solidFill>
                <a:latin typeface="Montserrat Light" panose="020B0604020202020204" pitchFamily="2" charset="-18"/>
              </a:rPr>
              <a:t>We reaffirm our commitment to making </a:t>
            </a:r>
            <a:r>
              <a:rPr lang="en-US" sz="1200" b="1" dirty="0">
                <a:solidFill>
                  <a:schemeClr val="tx1"/>
                </a:solidFill>
                <a:latin typeface="Montserrat Light" panose="020B0604020202020204" pitchFamily="2" charset="-18"/>
              </a:rPr>
              <a:t>automatic recognition of qualifications and learning periods </a:t>
            </a:r>
            <a:r>
              <a:rPr lang="en-US" sz="1200" dirty="0">
                <a:solidFill>
                  <a:schemeClr val="tx1"/>
                </a:solidFill>
                <a:latin typeface="Montserrat Light" panose="020B0604020202020204" pitchFamily="2" charset="-18"/>
              </a:rPr>
              <a:t>abroad</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a reality for all students and graduates, welcome the revision of the European Area of Recognition (EAR)</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Manual and the use of other tools developed by the ENIC-NARIC networks, and will continue to promote the</a:t>
            </a:r>
            <a:r>
              <a:rPr lang="ro-RO" sz="1200" dirty="0">
                <a:solidFill>
                  <a:schemeClr val="tx1"/>
                </a:solidFill>
                <a:latin typeface="Montserrat Light" panose="020B0604020202020204" pitchFamily="2" charset="-18"/>
              </a:rPr>
              <a:t> </a:t>
            </a:r>
            <a:r>
              <a:rPr lang="en-US" sz="1200" dirty="0">
                <a:solidFill>
                  <a:schemeClr val="tx1"/>
                </a:solidFill>
                <a:latin typeface="Montserrat Light" panose="020B0604020202020204" pitchFamily="2" charset="-18"/>
              </a:rPr>
              <a:t>use of quality assurance and transparency tools, such as </a:t>
            </a:r>
            <a:r>
              <a:rPr lang="en-US" sz="1200" b="1" dirty="0">
                <a:solidFill>
                  <a:schemeClr val="tx1"/>
                </a:solidFill>
                <a:latin typeface="Montserrat Light" panose="020B0604020202020204" pitchFamily="2" charset="-18"/>
              </a:rPr>
              <a:t>DEQAR</a:t>
            </a:r>
            <a:r>
              <a:rPr lang="en-US" sz="1200" dirty="0">
                <a:solidFill>
                  <a:schemeClr val="tx1"/>
                </a:solidFill>
                <a:latin typeface="Montserrat Light" panose="020B0604020202020204" pitchFamily="2" charset="-18"/>
              </a:rPr>
              <a:t>.</a:t>
            </a:r>
          </a:p>
          <a:p>
            <a:pPr marL="285750" indent="-285750" algn="just">
              <a:buFont typeface="Wingdings" panose="05000000000000000000" pitchFamily="2" charset="2"/>
              <a:buChar char="Ø"/>
            </a:pPr>
            <a:r>
              <a:rPr lang="en-US"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We commit </a:t>
            </a:r>
            <a:r>
              <a:rPr lang="ro-RO"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 </a:t>
            </a:r>
            <a:r>
              <a:rPr lang="en-US"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to supporting </a:t>
            </a:r>
            <a:r>
              <a:rPr lang="en-US" sz="1200" b="1"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transnational cooperation</a:t>
            </a:r>
            <a:r>
              <a:rPr lang="en-US"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 including for joint </a:t>
            </a:r>
            <a:r>
              <a:rPr lang="en-US" sz="1200" kern="100" dirty="0" err="1">
                <a:solidFill>
                  <a:schemeClr val="tx1"/>
                </a:solidFill>
                <a:latin typeface="Montserrat Light" panose="020B0604020202020204" pitchFamily="2" charset="-18"/>
                <a:ea typeface="Calibri" panose="020F0502020204030204" pitchFamily="34" charset="0"/>
                <a:cs typeface="Times New Roman" panose="02020603050405020304" pitchFamily="18" charset="0"/>
              </a:rPr>
              <a:t>programmes</a:t>
            </a:r>
            <a:r>
              <a:rPr lang="en-US"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 and joint degrees, through</a:t>
            </a:r>
            <a:r>
              <a:rPr lang="ro-RO"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 </a:t>
            </a:r>
            <a:r>
              <a:rPr lang="en-US"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better implementation of the </a:t>
            </a:r>
            <a:r>
              <a:rPr lang="en-US" sz="1200" b="1"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key commitments </a:t>
            </a:r>
            <a:r>
              <a:rPr lang="en-US"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and by removing undue administrative and legal</a:t>
            </a:r>
            <a:r>
              <a:rPr lang="ro-RO"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 </a:t>
            </a:r>
            <a:r>
              <a:rPr lang="en-US" sz="1200" kern="100" dirty="0">
                <a:solidFill>
                  <a:schemeClr val="tx1"/>
                </a:solidFill>
                <a:latin typeface="Montserrat Light" panose="020B0604020202020204" pitchFamily="2" charset="-18"/>
                <a:ea typeface="Calibri" panose="020F0502020204030204" pitchFamily="34" charset="0"/>
                <a:cs typeface="Times New Roman" panose="02020603050405020304" pitchFamily="18" charset="0"/>
              </a:rPr>
              <a:t>barriers.</a:t>
            </a:r>
          </a:p>
          <a:p>
            <a:pPr marL="285750" indent="-285750" algn="just">
              <a:buFont typeface="Wingdings" panose="05000000000000000000" pitchFamily="2" charset="2"/>
              <a:buChar char="Ø"/>
            </a:pPr>
            <a:endParaRPr lang="ro-RO" sz="1200" dirty="0">
              <a:solidFill>
                <a:schemeClr val="accent4"/>
              </a:solidFill>
              <a:latin typeface="Montserrat Light" panose="020B0604020202020204" pitchFamily="2" charset="-18"/>
            </a:endParaRPr>
          </a:p>
        </p:txBody>
      </p:sp>
      <p:pic>
        <p:nvPicPr>
          <p:cNvPr id="8" name="Picture 3">
            <a:extLst>
              <a:ext uri="{FF2B5EF4-FFF2-40B4-BE49-F238E27FC236}">
                <a16:creationId xmlns:a16="http://schemas.microsoft.com/office/drawing/2014/main" id="{143549D2-F593-4172-AE5E-10747ED9F5B3}"/>
              </a:ext>
            </a:extLst>
          </p:cNvPr>
          <p:cNvPicPr>
            <a:picLocks noChangeAspect="1"/>
          </p:cNvPicPr>
          <p:nvPr/>
        </p:nvPicPr>
        <p:blipFill>
          <a:blip r:embed="rId4"/>
          <a:srcRect l="40000" t="7891" r="25000" b="7037"/>
          <a:stretch/>
        </p:blipFill>
        <p:spPr>
          <a:xfrm>
            <a:off x="5705127" y="363810"/>
            <a:ext cx="3141361" cy="4294950"/>
          </a:xfrm>
          <a:prstGeom prst="rect">
            <a:avLst/>
          </a:prstGeom>
          <a:ln>
            <a:solidFill>
              <a:schemeClr val="tx2">
                <a:lumMod val="20000"/>
                <a:lumOff val="80000"/>
              </a:schemeClr>
            </a:solidFill>
          </a:ln>
        </p:spPr>
      </p:pic>
      <p:pic>
        <p:nvPicPr>
          <p:cNvPr id="5" name="Picture 14" descr="A logo with a yellow and blue background&#10;&#10;Description automatically generated">
            <a:extLst>
              <a:ext uri="{FF2B5EF4-FFF2-40B4-BE49-F238E27FC236}">
                <a16:creationId xmlns:a16="http://schemas.microsoft.com/office/drawing/2014/main" id="{0CB503A1-4E6E-4CA4-A507-4F79D6C6F7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spTree>
    <p:extLst>
      <p:ext uri="{BB962C8B-B14F-4D97-AF65-F5344CB8AC3E}">
        <p14:creationId xmlns:p14="http://schemas.microsoft.com/office/powerpoint/2010/main" val="81757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étthyrningur: Ávöl horn 3">
            <a:extLst>
              <a:ext uri="{FF2B5EF4-FFF2-40B4-BE49-F238E27FC236}">
                <a16:creationId xmlns:a16="http://schemas.microsoft.com/office/drawing/2014/main" id="{20D4FB1F-9D1F-4489-9334-89305E277949}"/>
              </a:ext>
            </a:extLst>
          </p:cNvPr>
          <p:cNvSpPr/>
          <p:nvPr/>
        </p:nvSpPr>
        <p:spPr>
          <a:xfrm>
            <a:off x="947755" y="144267"/>
            <a:ext cx="7428896" cy="531067"/>
          </a:xfrm>
          <a:prstGeom prst="roundRect">
            <a:avLst/>
          </a:prstGeom>
          <a:solidFill>
            <a:srgbClr val="0070C0"/>
          </a:solidFill>
          <a:ln>
            <a:solidFill>
              <a:schemeClr val="tx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s-IS" sz="1600" dirty="0">
                <a:solidFill>
                  <a:schemeClr val="accent4"/>
                </a:solidFill>
              </a:rPr>
              <a:t>BFUG</a:t>
            </a:r>
            <a:endParaRPr lang="LID4096" sz="1600" dirty="0">
              <a:solidFill>
                <a:schemeClr val="accent4"/>
              </a:solidFill>
            </a:endParaRPr>
          </a:p>
        </p:txBody>
      </p:sp>
      <p:sp>
        <p:nvSpPr>
          <p:cNvPr id="5" name="Rétthyrningur: Ávöl horn 4">
            <a:extLst>
              <a:ext uri="{FF2B5EF4-FFF2-40B4-BE49-F238E27FC236}">
                <a16:creationId xmlns:a16="http://schemas.microsoft.com/office/drawing/2014/main" id="{36EBEBDF-0CB5-4AFE-9611-EA771931E9F0}"/>
              </a:ext>
            </a:extLst>
          </p:cNvPr>
          <p:cNvSpPr/>
          <p:nvPr/>
        </p:nvSpPr>
        <p:spPr>
          <a:xfrm>
            <a:off x="125465" y="146329"/>
            <a:ext cx="685800" cy="4895989"/>
          </a:xfrm>
          <a:prstGeom prst="roundRect">
            <a:avLst/>
          </a:prstGeom>
          <a:solidFill>
            <a:srgbClr val="0070C0"/>
          </a:solidFill>
          <a:ln>
            <a:solidFill>
              <a:schemeClr val="tx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is-IS" sz="1600" dirty="0">
                <a:solidFill>
                  <a:schemeClr val="accent4"/>
                </a:solidFill>
              </a:rPr>
              <a:t>E</a:t>
            </a:r>
            <a:endParaRPr lang="is-IS" sz="1600" dirty="0">
              <a:solidFill>
                <a:schemeClr val="accent4"/>
              </a:solidFill>
              <a:cs typeface="Calibri"/>
            </a:endParaRPr>
          </a:p>
          <a:p>
            <a:pPr algn="ctr"/>
            <a:r>
              <a:rPr lang="is-IS" sz="1600" dirty="0">
                <a:solidFill>
                  <a:schemeClr val="accent4"/>
                </a:solidFill>
              </a:rPr>
              <a:t>H</a:t>
            </a:r>
            <a:endParaRPr lang="is-IS" sz="1600" dirty="0">
              <a:solidFill>
                <a:schemeClr val="accent4"/>
              </a:solidFill>
              <a:cs typeface="Calibri"/>
            </a:endParaRPr>
          </a:p>
          <a:p>
            <a:pPr algn="ctr"/>
            <a:r>
              <a:rPr lang="is-IS" sz="1600" dirty="0">
                <a:solidFill>
                  <a:schemeClr val="accent4"/>
                </a:solidFill>
              </a:rPr>
              <a:t>E</a:t>
            </a:r>
            <a:endParaRPr lang="is-IS" sz="1600" dirty="0">
              <a:solidFill>
                <a:schemeClr val="accent4"/>
              </a:solidFill>
              <a:cs typeface="Calibri"/>
            </a:endParaRPr>
          </a:p>
          <a:p>
            <a:pPr algn="ctr"/>
            <a:r>
              <a:rPr lang="is-IS" sz="1600" dirty="0">
                <a:solidFill>
                  <a:schemeClr val="accent4"/>
                </a:solidFill>
              </a:rPr>
              <a:t>A</a:t>
            </a:r>
          </a:p>
          <a:p>
            <a:pPr algn="ctr"/>
            <a:endParaRPr lang="is-IS" sz="1600" dirty="0">
              <a:solidFill>
                <a:schemeClr val="accent4"/>
              </a:solidFill>
            </a:endParaRPr>
          </a:p>
          <a:p>
            <a:pPr algn="ctr"/>
            <a:r>
              <a:rPr lang="is-IS" sz="1600" dirty="0">
                <a:solidFill>
                  <a:schemeClr val="accent4"/>
                </a:solidFill>
              </a:rPr>
              <a:t>S </a:t>
            </a:r>
            <a:endParaRPr lang="is-IS" sz="1600" dirty="0">
              <a:solidFill>
                <a:schemeClr val="accent4"/>
              </a:solidFill>
              <a:ea typeface="Calibri"/>
              <a:cs typeface="Calibri"/>
            </a:endParaRPr>
          </a:p>
          <a:p>
            <a:pPr algn="ctr"/>
            <a:r>
              <a:rPr lang="is-IS" sz="1600" dirty="0">
                <a:solidFill>
                  <a:schemeClr val="accent4"/>
                </a:solidFill>
              </a:rPr>
              <a:t>E</a:t>
            </a:r>
          </a:p>
          <a:p>
            <a:pPr algn="ctr"/>
            <a:r>
              <a:rPr lang="is-IS" sz="1600" dirty="0">
                <a:solidFill>
                  <a:schemeClr val="accent4"/>
                </a:solidFill>
              </a:rPr>
              <a:t>C</a:t>
            </a:r>
          </a:p>
          <a:p>
            <a:pPr algn="ctr"/>
            <a:r>
              <a:rPr lang="is-IS" sz="1600" dirty="0">
                <a:solidFill>
                  <a:schemeClr val="accent4"/>
                </a:solidFill>
              </a:rPr>
              <a:t>R</a:t>
            </a:r>
          </a:p>
          <a:p>
            <a:pPr algn="ctr"/>
            <a:r>
              <a:rPr lang="is-IS" sz="1600" dirty="0">
                <a:solidFill>
                  <a:schemeClr val="accent4"/>
                </a:solidFill>
              </a:rPr>
              <a:t>E</a:t>
            </a:r>
          </a:p>
          <a:p>
            <a:pPr algn="ctr"/>
            <a:r>
              <a:rPr lang="is-IS" sz="1600" dirty="0">
                <a:solidFill>
                  <a:schemeClr val="accent4"/>
                </a:solidFill>
              </a:rPr>
              <a:t>T</a:t>
            </a:r>
          </a:p>
          <a:p>
            <a:pPr algn="ctr"/>
            <a:r>
              <a:rPr lang="is-IS" sz="1600" dirty="0">
                <a:solidFill>
                  <a:schemeClr val="accent4"/>
                </a:solidFill>
              </a:rPr>
              <a:t>A</a:t>
            </a:r>
          </a:p>
          <a:p>
            <a:pPr algn="ctr"/>
            <a:r>
              <a:rPr lang="is-IS" sz="1600" dirty="0">
                <a:solidFill>
                  <a:schemeClr val="accent4"/>
                </a:solidFill>
              </a:rPr>
              <a:t>R</a:t>
            </a:r>
          </a:p>
          <a:p>
            <a:pPr algn="ctr"/>
            <a:r>
              <a:rPr lang="is-IS" sz="1600" dirty="0">
                <a:solidFill>
                  <a:schemeClr val="accent4"/>
                </a:solidFill>
              </a:rPr>
              <a:t>I</a:t>
            </a:r>
          </a:p>
          <a:p>
            <a:pPr algn="ctr"/>
            <a:r>
              <a:rPr lang="is-IS" sz="1600" dirty="0">
                <a:solidFill>
                  <a:schemeClr val="accent4"/>
                </a:solidFill>
              </a:rPr>
              <a:t>A</a:t>
            </a:r>
          </a:p>
          <a:p>
            <a:pPr algn="ctr"/>
            <a:r>
              <a:rPr lang="is-IS" sz="1600" dirty="0">
                <a:solidFill>
                  <a:schemeClr val="accent4"/>
                </a:solidFill>
              </a:rPr>
              <a:t>T</a:t>
            </a:r>
          </a:p>
          <a:p>
            <a:pPr algn="ctr"/>
            <a:endParaRPr lang="LID4096" sz="1600" dirty="0">
              <a:solidFill>
                <a:schemeClr val="accent4"/>
              </a:solidFill>
            </a:endParaRPr>
          </a:p>
        </p:txBody>
      </p:sp>
      <p:sp>
        <p:nvSpPr>
          <p:cNvPr id="6" name="Rétthyrningur: Ávöl horn 5">
            <a:extLst>
              <a:ext uri="{FF2B5EF4-FFF2-40B4-BE49-F238E27FC236}">
                <a16:creationId xmlns:a16="http://schemas.microsoft.com/office/drawing/2014/main" id="{AC7232BB-A90B-46B1-B4F8-796ABE686504}"/>
              </a:ext>
            </a:extLst>
          </p:cNvPr>
          <p:cNvSpPr/>
          <p:nvPr/>
        </p:nvSpPr>
        <p:spPr>
          <a:xfrm>
            <a:off x="1395398" y="846953"/>
            <a:ext cx="6653484" cy="435641"/>
          </a:xfrm>
          <a:prstGeom prst="round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dirty="0">
                <a:solidFill>
                  <a:schemeClr val="accent4"/>
                </a:solidFill>
              </a:rPr>
              <a:t>BFUG Board</a:t>
            </a:r>
            <a:endParaRPr lang="LID4096" sz="1600" dirty="0">
              <a:solidFill>
                <a:schemeClr val="accent4"/>
              </a:solidFill>
            </a:endParaRPr>
          </a:p>
        </p:txBody>
      </p:sp>
      <p:sp>
        <p:nvSpPr>
          <p:cNvPr id="7" name="Rétthyrningur: Ávöl horn 6">
            <a:extLst>
              <a:ext uri="{FF2B5EF4-FFF2-40B4-BE49-F238E27FC236}">
                <a16:creationId xmlns:a16="http://schemas.microsoft.com/office/drawing/2014/main" id="{86F94A40-7D50-4393-9A3C-EE7FE91623DD}"/>
              </a:ext>
            </a:extLst>
          </p:cNvPr>
          <p:cNvSpPr/>
          <p:nvPr/>
        </p:nvSpPr>
        <p:spPr>
          <a:xfrm>
            <a:off x="5529407" y="1481901"/>
            <a:ext cx="1373967" cy="700613"/>
          </a:xfrm>
          <a:prstGeom prst="roundRect">
            <a:avLst/>
          </a:prstGeom>
          <a:solidFill>
            <a:srgbClr val="92D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r>
              <a:rPr lang="is-IS" sz="1200" noProof="1">
                <a:solidFill>
                  <a:schemeClr val="tx1"/>
                </a:solidFill>
              </a:rPr>
              <a:t>Bologna Implementation CG</a:t>
            </a:r>
            <a:endParaRPr lang="is-IS" sz="1200" noProof="1">
              <a:solidFill>
                <a:schemeClr val="tx1"/>
              </a:solidFill>
              <a:cs typeface="Calibri"/>
            </a:endParaRPr>
          </a:p>
        </p:txBody>
      </p:sp>
      <p:sp>
        <p:nvSpPr>
          <p:cNvPr id="8" name="Rétthyrningur: Ávöl horn 7">
            <a:extLst>
              <a:ext uri="{FF2B5EF4-FFF2-40B4-BE49-F238E27FC236}">
                <a16:creationId xmlns:a16="http://schemas.microsoft.com/office/drawing/2014/main" id="{5442D2A3-F3AD-47F7-8EF8-F73FF7EE4A31}"/>
              </a:ext>
            </a:extLst>
          </p:cNvPr>
          <p:cNvSpPr/>
          <p:nvPr/>
        </p:nvSpPr>
        <p:spPr>
          <a:xfrm>
            <a:off x="5529407" y="2245110"/>
            <a:ext cx="1377579" cy="2001575"/>
          </a:xfrm>
          <a:prstGeom prst="roundRect">
            <a:avLst/>
          </a:prstGeom>
          <a:solidFill>
            <a:srgbClr val="92D05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r>
              <a:rPr lang="is-IS" sz="1200" noProof="1">
                <a:solidFill>
                  <a:schemeClr val="tx1"/>
                </a:solidFill>
              </a:rPr>
              <a:t>TPG A – Qualifications' Frameworks</a:t>
            </a:r>
            <a:endParaRPr lang="is-IS" sz="1200" noProof="1">
              <a:solidFill>
                <a:schemeClr val="tx1"/>
              </a:solidFill>
              <a:cs typeface="Calibri"/>
            </a:endParaRPr>
          </a:p>
          <a:p>
            <a:pPr algn="ctr"/>
            <a:r>
              <a:rPr lang="is-IS" sz="1200" noProof="1">
                <a:solidFill>
                  <a:schemeClr val="tx1"/>
                </a:solidFill>
              </a:rPr>
              <a:t>TPG B - Recognition</a:t>
            </a:r>
            <a:endParaRPr lang="is-IS" sz="1200" noProof="1">
              <a:solidFill>
                <a:schemeClr val="tx1"/>
              </a:solidFill>
              <a:ea typeface="Calibri"/>
              <a:cs typeface="Calibri"/>
            </a:endParaRPr>
          </a:p>
          <a:p>
            <a:pPr algn="ctr"/>
            <a:r>
              <a:rPr lang="is-IS" sz="1200" noProof="1">
                <a:solidFill>
                  <a:schemeClr val="tx1"/>
                </a:solidFill>
              </a:rPr>
              <a:t>TPG C – Quality Assurance</a:t>
            </a:r>
            <a:endParaRPr lang="is-IS" sz="1200" noProof="1">
              <a:solidFill>
                <a:schemeClr val="tx1"/>
              </a:solidFill>
              <a:ea typeface="Calibri"/>
              <a:cs typeface="Calibri"/>
            </a:endParaRPr>
          </a:p>
          <a:p>
            <a:pPr algn="ctr"/>
            <a:r>
              <a:rPr lang="is-IS" sz="1200" noProof="1">
                <a:solidFill>
                  <a:schemeClr val="tx1"/>
                </a:solidFill>
              </a:rPr>
              <a:t>TPG D – Social Dimension</a:t>
            </a:r>
            <a:endParaRPr lang="is-IS" sz="1200" noProof="1">
              <a:solidFill>
                <a:schemeClr val="tx1"/>
              </a:solidFill>
              <a:ea typeface="Calibri"/>
              <a:cs typeface="Calibri"/>
            </a:endParaRPr>
          </a:p>
        </p:txBody>
      </p:sp>
      <p:sp>
        <p:nvSpPr>
          <p:cNvPr id="9" name="Rétthyrningur: Ávöl horn 8">
            <a:extLst>
              <a:ext uri="{FF2B5EF4-FFF2-40B4-BE49-F238E27FC236}">
                <a16:creationId xmlns:a16="http://schemas.microsoft.com/office/drawing/2014/main" id="{6DDCD7D8-A5CB-4C99-AB6F-2BE8141B3017}"/>
              </a:ext>
            </a:extLst>
          </p:cNvPr>
          <p:cNvSpPr/>
          <p:nvPr/>
        </p:nvSpPr>
        <p:spPr>
          <a:xfrm>
            <a:off x="1489564" y="1462096"/>
            <a:ext cx="1648347" cy="720770"/>
          </a:xfrm>
          <a:prstGeom prst="roundRect">
            <a:avLst/>
          </a:prstGeom>
          <a:solidFill>
            <a:schemeClr val="accent4"/>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r>
              <a:rPr lang="is-IS" noProof="1">
                <a:solidFill>
                  <a:srgbClr val="002060"/>
                </a:solidFill>
              </a:rPr>
              <a:t>WG on Monitoring Implementation</a:t>
            </a:r>
            <a:endParaRPr lang="is-IS" noProof="1">
              <a:solidFill>
                <a:srgbClr val="002060"/>
              </a:solidFill>
              <a:ea typeface="Calibri"/>
              <a:cs typeface="Calibri"/>
            </a:endParaRPr>
          </a:p>
        </p:txBody>
      </p:sp>
      <p:sp>
        <p:nvSpPr>
          <p:cNvPr id="10" name="Rétthyrningur: Ávöl horn 9">
            <a:extLst>
              <a:ext uri="{FF2B5EF4-FFF2-40B4-BE49-F238E27FC236}">
                <a16:creationId xmlns:a16="http://schemas.microsoft.com/office/drawing/2014/main" id="{BA462F49-9A1F-4009-8C6B-4C01EAEFF208}"/>
              </a:ext>
            </a:extLst>
          </p:cNvPr>
          <p:cNvSpPr/>
          <p:nvPr/>
        </p:nvSpPr>
        <p:spPr>
          <a:xfrm>
            <a:off x="3530557" y="2475659"/>
            <a:ext cx="1659407" cy="738912"/>
          </a:xfrm>
          <a:prstGeom prst="roundRect">
            <a:avLst/>
          </a:prstGeom>
          <a:solidFill>
            <a:schemeClr val="accent4"/>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r>
              <a:rPr lang="is-IS" noProof="1">
                <a:solidFill>
                  <a:srgbClr val="002060"/>
                </a:solidFill>
              </a:rPr>
              <a:t>TF on the Future of Bologna</a:t>
            </a:r>
            <a:endParaRPr lang="is-IS" noProof="1">
              <a:solidFill>
                <a:srgbClr val="002060"/>
              </a:solidFill>
              <a:cs typeface="Calibri"/>
            </a:endParaRPr>
          </a:p>
        </p:txBody>
      </p:sp>
      <p:sp>
        <p:nvSpPr>
          <p:cNvPr id="13" name="Rétthyrningur: Ávöl horn 12">
            <a:extLst>
              <a:ext uri="{FF2B5EF4-FFF2-40B4-BE49-F238E27FC236}">
                <a16:creationId xmlns:a16="http://schemas.microsoft.com/office/drawing/2014/main" id="{011F4646-F5AB-4F8F-9454-5DE7EA9B6E9C}"/>
              </a:ext>
            </a:extLst>
          </p:cNvPr>
          <p:cNvSpPr/>
          <p:nvPr/>
        </p:nvSpPr>
        <p:spPr>
          <a:xfrm>
            <a:off x="1491164" y="2494885"/>
            <a:ext cx="1648348" cy="734811"/>
          </a:xfrm>
          <a:prstGeom prst="roundRect">
            <a:avLst/>
          </a:prstGeom>
          <a:solidFill>
            <a:schemeClr val="accent4"/>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r>
              <a:rPr lang="is-IS" dirty="0">
                <a:solidFill>
                  <a:srgbClr val="002060"/>
                </a:solidFill>
              </a:rPr>
              <a:t>WG o</a:t>
            </a:r>
            <a:r>
              <a:rPr lang="is-IS" noProof="1">
                <a:solidFill>
                  <a:srgbClr val="002060"/>
                </a:solidFill>
              </a:rPr>
              <a:t>n Fundamental Values</a:t>
            </a:r>
            <a:endParaRPr lang="is-IS" noProof="1">
              <a:solidFill>
                <a:srgbClr val="002060"/>
              </a:solidFill>
              <a:ea typeface="Calibri"/>
              <a:cs typeface="Calibri"/>
            </a:endParaRPr>
          </a:p>
        </p:txBody>
      </p:sp>
      <p:sp>
        <p:nvSpPr>
          <p:cNvPr id="14" name="Rétthyrningur: Ávöl horn 13">
            <a:extLst>
              <a:ext uri="{FF2B5EF4-FFF2-40B4-BE49-F238E27FC236}">
                <a16:creationId xmlns:a16="http://schemas.microsoft.com/office/drawing/2014/main" id="{D40F9FDF-E4A4-4AEF-9256-F464DD70C348}"/>
              </a:ext>
            </a:extLst>
          </p:cNvPr>
          <p:cNvSpPr/>
          <p:nvPr/>
        </p:nvSpPr>
        <p:spPr>
          <a:xfrm>
            <a:off x="3492201" y="1470148"/>
            <a:ext cx="1736121" cy="722012"/>
          </a:xfrm>
          <a:prstGeom prst="roundRect">
            <a:avLst/>
          </a:prstGeom>
          <a:solidFill>
            <a:schemeClr val="accent4"/>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r>
              <a:rPr lang="is-IS" noProof="1">
                <a:solidFill>
                  <a:srgbClr val="002060"/>
                </a:solidFill>
              </a:rPr>
              <a:t>WG on Internationalisation &amp; Mobility</a:t>
            </a:r>
            <a:endParaRPr lang="is-IS" noProof="1">
              <a:solidFill>
                <a:srgbClr val="002060"/>
              </a:solidFill>
              <a:ea typeface="Calibri"/>
              <a:cs typeface="Calibri"/>
            </a:endParaRPr>
          </a:p>
        </p:txBody>
      </p:sp>
      <p:sp>
        <p:nvSpPr>
          <p:cNvPr id="17" name="Sporaskja 16">
            <a:extLst>
              <a:ext uri="{FF2B5EF4-FFF2-40B4-BE49-F238E27FC236}">
                <a16:creationId xmlns:a16="http://schemas.microsoft.com/office/drawing/2014/main" id="{D71917A9-5F52-4C1E-8B7E-493AE2B965F9}"/>
              </a:ext>
            </a:extLst>
          </p:cNvPr>
          <p:cNvSpPr/>
          <p:nvPr/>
        </p:nvSpPr>
        <p:spPr>
          <a:xfrm>
            <a:off x="5830398" y="4327487"/>
            <a:ext cx="913839" cy="772547"/>
          </a:xfrm>
          <a:prstGeom prst="ellips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s-IS" sz="800" noProof="1">
                <a:solidFill>
                  <a:schemeClr val="bg1"/>
                </a:solidFill>
              </a:rPr>
              <a:t>Drafting committee</a:t>
            </a:r>
            <a:endParaRPr lang="is-IS" sz="800" noProof="1">
              <a:solidFill>
                <a:schemeClr val="bg1"/>
              </a:solidFill>
              <a:cs typeface="Calibri"/>
            </a:endParaRPr>
          </a:p>
        </p:txBody>
      </p:sp>
      <p:sp>
        <p:nvSpPr>
          <p:cNvPr id="19" name="Rétthyrningur: Ávöl horn 10">
            <a:extLst>
              <a:ext uri="{FF2B5EF4-FFF2-40B4-BE49-F238E27FC236}">
                <a16:creationId xmlns:a16="http://schemas.microsoft.com/office/drawing/2014/main" id="{B20D3B6E-82D7-8FB2-A3E6-222F018BE792}"/>
              </a:ext>
            </a:extLst>
          </p:cNvPr>
          <p:cNvSpPr/>
          <p:nvPr/>
        </p:nvSpPr>
        <p:spPr>
          <a:xfrm>
            <a:off x="2465342" y="3521836"/>
            <a:ext cx="1657419" cy="719154"/>
          </a:xfrm>
          <a:prstGeom prst="roundRect">
            <a:avLst/>
          </a:prstGeom>
          <a:solidFill>
            <a:schemeClr val="accent4">
              <a:lumMod val="60000"/>
              <a:lumOff val="40000"/>
            </a:schemeClr>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r>
              <a:rPr lang="is-IS" dirty="0">
                <a:solidFill>
                  <a:srgbClr val="002060"/>
                </a:solidFill>
                <a:ea typeface="Calibri"/>
                <a:cs typeface="Calibri"/>
              </a:rPr>
              <a:t>CG Glo</a:t>
            </a:r>
            <a:r>
              <a:rPr lang="is-IS" noProof="1">
                <a:solidFill>
                  <a:srgbClr val="002060"/>
                </a:solidFill>
                <a:ea typeface="Calibri"/>
                <a:cs typeface="Calibri"/>
              </a:rPr>
              <a:t>bal Policy Dialogue</a:t>
            </a:r>
          </a:p>
        </p:txBody>
      </p:sp>
      <p:sp>
        <p:nvSpPr>
          <p:cNvPr id="15" name="Rétthyrningur: Ávöl horn 14">
            <a:extLst>
              <a:ext uri="{FF2B5EF4-FFF2-40B4-BE49-F238E27FC236}">
                <a16:creationId xmlns:a16="http://schemas.microsoft.com/office/drawing/2014/main" id="{4B2AA2C8-B3A5-38E9-838D-EB7B74D51441}"/>
              </a:ext>
            </a:extLst>
          </p:cNvPr>
          <p:cNvSpPr/>
          <p:nvPr/>
        </p:nvSpPr>
        <p:spPr>
          <a:xfrm>
            <a:off x="1492663" y="4573623"/>
            <a:ext cx="3696731" cy="247109"/>
          </a:xfrm>
          <a:prstGeom prst="roundRect">
            <a:avLst/>
          </a:prstGeom>
          <a:solidFill>
            <a:schemeClr val="accent2">
              <a:lumMod val="75000"/>
            </a:schemeClr>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r>
              <a:rPr lang="is-IS" dirty="0">
                <a:solidFill>
                  <a:schemeClr val="bg1"/>
                </a:solidFill>
              </a:rPr>
              <a:t>T</a:t>
            </a:r>
            <a:r>
              <a:rPr lang="is-IS" noProof="1">
                <a:solidFill>
                  <a:schemeClr val="bg1"/>
                </a:solidFill>
              </a:rPr>
              <a:t>F Long term secretariat</a:t>
            </a:r>
            <a:endParaRPr lang="is-IS" noProof="1">
              <a:solidFill>
                <a:schemeClr val="bg1"/>
              </a:solidFill>
              <a:cs typeface="Calibri"/>
            </a:endParaRPr>
          </a:p>
        </p:txBody>
      </p:sp>
      <p:sp>
        <p:nvSpPr>
          <p:cNvPr id="18" name="Arrow: Up-Down 17">
            <a:extLst>
              <a:ext uri="{FF2B5EF4-FFF2-40B4-BE49-F238E27FC236}">
                <a16:creationId xmlns:a16="http://schemas.microsoft.com/office/drawing/2014/main" id="{F3B4BF72-863F-7ED2-5FF1-614BC68838EA}"/>
              </a:ext>
            </a:extLst>
          </p:cNvPr>
          <p:cNvSpPr/>
          <p:nvPr/>
        </p:nvSpPr>
        <p:spPr>
          <a:xfrm>
            <a:off x="2121502" y="2192160"/>
            <a:ext cx="231023" cy="313271"/>
          </a:xfrm>
          <a:prstGeom prst="upDownArrow">
            <a:avLst/>
          </a:prstGeom>
          <a:solidFill>
            <a:schemeClr val="accent5">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Flowchart: Decision 2">
            <a:extLst>
              <a:ext uri="{FF2B5EF4-FFF2-40B4-BE49-F238E27FC236}">
                <a16:creationId xmlns:a16="http://schemas.microsoft.com/office/drawing/2014/main" id="{5F42087B-34A2-B85B-D2C9-27FD0D92AB58}"/>
              </a:ext>
            </a:extLst>
          </p:cNvPr>
          <p:cNvSpPr/>
          <p:nvPr/>
        </p:nvSpPr>
        <p:spPr>
          <a:xfrm>
            <a:off x="7229568" y="1462096"/>
            <a:ext cx="1147083" cy="928643"/>
          </a:xfrm>
          <a:prstGeom prst="flowChartDecision">
            <a:avLst/>
          </a:prstGeom>
          <a:solidFill>
            <a:srgbClr val="ED7D3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cs typeface="Calibri"/>
              </a:rPr>
              <a:t>AG ECTS</a:t>
            </a:r>
          </a:p>
        </p:txBody>
      </p:sp>
      <p:pic>
        <p:nvPicPr>
          <p:cNvPr id="16" name="Picture 1">
            <a:extLst>
              <a:ext uri="{FF2B5EF4-FFF2-40B4-BE49-F238E27FC236}">
                <a16:creationId xmlns:a16="http://schemas.microsoft.com/office/drawing/2014/main" id="{78287783-5D93-4351-B304-91245B6C7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845" y="4601981"/>
            <a:ext cx="1054690" cy="386923"/>
          </a:xfrm>
          <a:prstGeom prst="rect">
            <a:avLst/>
          </a:prstGeom>
        </p:spPr>
      </p:pic>
    </p:spTree>
    <p:extLst>
      <p:ext uri="{BB962C8B-B14F-4D97-AF65-F5344CB8AC3E}">
        <p14:creationId xmlns:p14="http://schemas.microsoft.com/office/powerpoint/2010/main" val="291047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5" name="Text Placeholder 4">
            <a:extLst>
              <a:ext uri="{FF2B5EF4-FFF2-40B4-BE49-F238E27FC236}">
                <a16:creationId xmlns:a16="http://schemas.microsoft.com/office/drawing/2014/main" id="{4BD92851-0473-4302-BA06-7E3D0BFD2AE1}"/>
              </a:ext>
            </a:extLst>
          </p:cNvPr>
          <p:cNvSpPr>
            <a:spLocks noGrp="1"/>
          </p:cNvSpPr>
          <p:nvPr>
            <p:ph type="body" idx="1"/>
          </p:nvPr>
        </p:nvSpPr>
        <p:spPr>
          <a:xfrm>
            <a:off x="5572949" y="973075"/>
            <a:ext cx="3214047" cy="3929888"/>
          </a:xfrm>
          <a:solidFill>
            <a:schemeClr val="accent4">
              <a:lumMod val="40000"/>
              <a:lumOff val="60000"/>
            </a:schemeClr>
          </a:solidFill>
        </p:spPr>
        <p:txBody>
          <a:bodyPr/>
          <a:lstStyle/>
          <a:p>
            <a:pPr marL="139700" indent="0" algn="ctr">
              <a:buClr>
                <a:srgbClr val="FF0000"/>
              </a:buClr>
              <a:buNone/>
            </a:pPr>
            <a:r>
              <a:rPr lang="ro-RO" sz="1200" b="1" dirty="0">
                <a:solidFill>
                  <a:schemeClr val="bg2"/>
                </a:solidFill>
                <a:latin typeface="Montserrat" panose="020B0604020202020204" charset="0"/>
              </a:rPr>
              <a:t>Tirana </a:t>
            </a:r>
            <a:r>
              <a:rPr lang="pt-BR" sz="1200" b="1" dirty="0">
                <a:solidFill>
                  <a:schemeClr val="bg2"/>
                </a:solidFill>
                <a:latin typeface="Montserrat" panose="020B0604020202020204" charset="0"/>
              </a:rPr>
              <a:t>Communiqué</a:t>
            </a:r>
          </a:p>
          <a:p>
            <a:pPr marL="139700" indent="0">
              <a:buClr>
                <a:srgbClr val="FF0000"/>
              </a:buClr>
              <a:buNone/>
            </a:pPr>
            <a:r>
              <a:rPr lang="en-US" sz="1200" i="1" dirty="0">
                <a:solidFill>
                  <a:schemeClr val="tx1"/>
                </a:solidFill>
                <a:latin typeface="Montserrat" panose="020B0604020202020204" charset="0"/>
              </a:rPr>
              <a:t>“We mandate the BFUG to ensure that policy commitments aiming at creating by 2030 an inclusive, innovative, and interconnected EHEA, mindful of the </a:t>
            </a:r>
            <a:r>
              <a:rPr lang="en-US" sz="1200" b="1" i="1" dirty="0">
                <a:solidFill>
                  <a:schemeClr val="tx1"/>
                </a:solidFill>
                <a:latin typeface="Montserrat" panose="020B0604020202020204" charset="0"/>
                <a:hlinkClick r:id="rId3"/>
              </a:rPr>
              <a:t>fundamental values</a:t>
            </a:r>
            <a:r>
              <a:rPr lang="en-US" sz="1200" i="1" dirty="0">
                <a:solidFill>
                  <a:schemeClr val="tx1"/>
                </a:solidFill>
                <a:latin typeface="Montserrat" panose="020B0604020202020204" charset="0"/>
              </a:rPr>
              <a:t>, are properly monitored, including through a </a:t>
            </a:r>
            <a:r>
              <a:rPr lang="en-US" sz="1200" b="1" i="1" dirty="0">
                <a:solidFill>
                  <a:schemeClr val="tx1"/>
                </a:solidFill>
                <a:latin typeface="Montserrat" panose="020B0604020202020204" charset="0"/>
              </a:rPr>
              <a:t>Bologna Process Implementation Report </a:t>
            </a:r>
            <a:r>
              <a:rPr lang="en-US" sz="1200" i="1" dirty="0">
                <a:solidFill>
                  <a:schemeClr val="tx1"/>
                </a:solidFill>
                <a:latin typeface="Montserrat" panose="020B0604020202020204" charset="0"/>
              </a:rPr>
              <a:t>that assesses key developments.”</a:t>
            </a:r>
            <a:r>
              <a:rPr lang="ro-RO" sz="1200" i="1" dirty="0">
                <a:solidFill>
                  <a:schemeClr val="tx1"/>
                </a:solidFill>
                <a:latin typeface="Montserrat" panose="020B0604020202020204" charset="0"/>
              </a:rPr>
              <a:t> </a:t>
            </a:r>
            <a:r>
              <a:rPr lang="en-US" sz="1200" i="1" dirty="0">
                <a:solidFill>
                  <a:schemeClr val="tx1"/>
                </a:solidFill>
                <a:latin typeface="Montserrat" panose="020B0604020202020204" charset="0"/>
              </a:rPr>
              <a:t>and “We commit to measuring </a:t>
            </a:r>
            <a:r>
              <a:rPr lang="en-US" sz="1200" b="1" i="1" dirty="0">
                <a:solidFill>
                  <a:schemeClr val="tx1"/>
                </a:solidFill>
                <a:latin typeface="Montserrat" panose="020B0604020202020204" charset="0"/>
                <a:hlinkClick r:id="rId4"/>
              </a:rPr>
              <a:t>progress</a:t>
            </a:r>
            <a:r>
              <a:rPr lang="en-US" sz="1200" i="1" dirty="0">
                <a:solidFill>
                  <a:schemeClr val="tx1"/>
                </a:solidFill>
                <a:latin typeface="Montserrat" panose="020B0604020202020204" charset="0"/>
              </a:rPr>
              <a:t> in the implementation of the </a:t>
            </a:r>
            <a:r>
              <a:rPr lang="en-US" sz="1200" i="1" dirty="0">
                <a:solidFill>
                  <a:schemeClr val="tx1"/>
                </a:solidFill>
                <a:latin typeface="Montserrat" panose="020B0604020202020204" charset="0"/>
                <a:hlinkClick r:id="rId5"/>
              </a:rPr>
              <a:t>Principles and Guidelines to Strengthen the </a:t>
            </a:r>
            <a:r>
              <a:rPr lang="en-US" sz="1200" b="1" i="1" dirty="0">
                <a:solidFill>
                  <a:schemeClr val="tx1"/>
                </a:solidFill>
                <a:latin typeface="Montserrat" panose="020B0604020202020204" charset="0"/>
                <a:hlinkClick r:id="rId5"/>
              </a:rPr>
              <a:t>Social Dimension </a:t>
            </a:r>
            <a:r>
              <a:rPr lang="en-US" sz="1200" i="1" dirty="0">
                <a:solidFill>
                  <a:schemeClr val="tx1"/>
                </a:solidFill>
                <a:latin typeface="Montserrat" panose="020B0604020202020204" charset="0"/>
                <a:hlinkClick r:id="rId5"/>
              </a:rPr>
              <a:t>of Higher Education in the EHEA </a:t>
            </a:r>
            <a:r>
              <a:rPr lang="en-US" sz="1200" i="1" dirty="0">
                <a:solidFill>
                  <a:schemeClr val="tx1"/>
                </a:solidFill>
                <a:latin typeface="Montserrat" panose="020B0604020202020204" charset="0"/>
              </a:rPr>
              <a:t>and ask the BFUG to report back on this in 2027.”</a:t>
            </a:r>
          </a:p>
        </p:txBody>
      </p:sp>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000" dirty="0">
                <a:solidFill>
                  <a:schemeClr val="tx1"/>
                </a:solidFill>
              </a:rPr>
              <a:t>Working Group on Monitoring and Implementation</a:t>
            </a:r>
            <a:endParaRPr sz="2000" dirty="0">
              <a:solidFill>
                <a:schemeClr val="tx1"/>
              </a:solidFill>
            </a:endParaRPr>
          </a:p>
          <a:p>
            <a:pPr marL="0" lvl="0" indent="0" algn="ctr" rtl="0">
              <a:spcBef>
                <a:spcPts val="0"/>
              </a:spcBef>
              <a:spcAft>
                <a:spcPts val="0"/>
              </a:spcAft>
              <a:buClr>
                <a:schemeClr val="dk1"/>
              </a:buClr>
              <a:buSzPts val="1100"/>
              <a:buFont typeface="Arial"/>
              <a:buNone/>
            </a:pP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sp>
        <p:nvSpPr>
          <p:cNvPr id="9" name="Text Placeholder 4">
            <a:extLst>
              <a:ext uri="{FF2B5EF4-FFF2-40B4-BE49-F238E27FC236}">
                <a16:creationId xmlns:a16="http://schemas.microsoft.com/office/drawing/2014/main" id="{FEAC09B9-8008-4810-9311-E3DA502D8EBC}"/>
              </a:ext>
            </a:extLst>
          </p:cNvPr>
          <p:cNvSpPr txBox="1">
            <a:spLocks/>
          </p:cNvSpPr>
          <p:nvPr/>
        </p:nvSpPr>
        <p:spPr>
          <a:xfrm>
            <a:off x="357004" y="973075"/>
            <a:ext cx="4644801" cy="3929888"/>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400"/>
              <a:buFont typeface="Montserrat Medium"/>
              <a:buChar char="●"/>
              <a:defRPr sz="1400" b="0" i="0" u="none" strike="noStrike" cap="none">
                <a:solidFill>
                  <a:schemeClr val="accent4"/>
                </a:solidFill>
                <a:latin typeface="Montserrat Medium"/>
                <a:ea typeface="Montserrat Medium"/>
                <a:cs typeface="Montserrat Medium"/>
                <a:sym typeface="Montserrat Medium"/>
              </a:defRPr>
            </a:lvl1pPr>
            <a:lvl2pPr marL="914400" marR="0" lvl="1"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2pPr>
            <a:lvl3pPr marL="1371600" marR="0" lvl="2"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3pPr>
            <a:lvl4pPr marL="1828800" marR="0" lvl="3"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4pPr>
            <a:lvl5pPr marL="2286000" marR="0" lvl="4"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5pPr>
            <a:lvl6pPr marL="2743200" marR="0" lvl="5"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6pPr>
            <a:lvl7pPr marL="3200400" marR="0" lvl="6"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7pPr>
            <a:lvl8pPr marL="3657600" marR="0" lvl="7"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8pPr>
            <a:lvl9pPr marL="4114800" marR="0" lvl="8" indent="-304800" algn="l" rtl="0">
              <a:lnSpc>
                <a:spcPct val="115000"/>
              </a:lnSpc>
              <a:spcBef>
                <a:spcPts val="0"/>
              </a:spcBef>
              <a:spcAft>
                <a:spcPts val="0"/>
              </a:spcAft>
              <a:buClr>
                <a:schemeClr val="accent4"/>
              </a:buClr>
              <a:buSzPts val="1200"/>
              <a:buFont typeface="Montserrat Medium"/>
              <a:buChar char="■"/>
              <a:defRPr sz="1200" b="0" i="0" u="none" strike="noStrike" cap="none">
                <a:solidFill>
                  <a:schemeClr val="accent4"/>
                </a:solidFill>
                <a:latin typeface="Montserrat Medium"/>
                <a:ea typeface="Montserrat Medium"/>
                <a:cs typeface="Montserrat Medium"/>
                <a:sym typeface="Montserrat Medium"/>
              </a:defRPr>
            </a:lvl9pPr>
          </a:lstStyle>
          <a:p>
            <a:pPr marL="139700" indent="0">
              <a:buClr>
                <a:srgbClr val="FF0000"/>
              </a:buClr>
              <a:buFont typeface="Montserrat Medium"/>
              <a:buNone/>
            </a:pPr>
            <a:endParaRPr lang="pt-BR" b="1" dirty="0">
              <a:solidFill>
                <a:schemeClr val="tx1"/>
              </a:solidFill>
              <a:latin typeface="Montserrat Light" panose="020B0604020202020204" charset="0"/>
            </a:endParaRPr>
          </a:p>
          <a:p>
            <a:pPr>
              <a:buClr>
                <a:srgbClr val="FF0000"/>
              </a:buClr>
            </a:pPr>
            <a:r>
              <a:rPr lang="en-US" dirty="0">
                <a:solidFill>
                  <a:schemeClr val="tx1"/>
                </a:solidFill>
                <a:latin typeface="Montserrat Light" panose="020B0604020202020204" charset="0"/>
              </a:rPr>
              <a:t>2027 BPIR Monitoring report</a:t>
            </a:r>
          </a:p>
          <a:p>
            <a:pPr>
              <a:buClr>
                <a:srgbClr val="FF0000"/>
              </a:buClr>
            </a:pPr>
            <a:r>
              <a:rPr lang="en-US" dirty="0">
                <a:solidFill>
                  <a:schemeClr val="tx1"/>
                </a:solidFill>
                <a:latin typeface="Montserrat Light" panose="020B0604020202020204" charset="0"/>
              </a:rPr>
              <a:t>A decision regarding the monitoring approach-comprehensive and/or thematic -  should be made based on the discussion initiated in the previous semester</a:t>
            </a:r>
            <a:endParaRPr lang="en-US" i="1" dirty="0">
              <a:solidFill>
                <a:schemeClr val="tx1"/>
              </a:solidFill>
              <a:latin typeface="Montserrat Light" panose="020B0604020202020204" charset="0"/>
            </a:endParaRPr>
          </a:p>
        </p:txBody>
      </p:sp>
      <p:sp>
        <p:nvSpPr>
          <p:cNvPr id="7" name="Rectangle: Rounded Corners 6">
            <a:extLst>
              <a:ext uri="{FF2B5EF4-FFF2-40B4-BE49-F238E27FC236}">
                <a16:creationId xmlns:a16="http://schemas.microsoft.com/office/drawing/2014/main" id="{81E46CF3-6A77-475A-B1AA-F97BE2591E71}"/>
              </a:ext>
            </a:extLst>
          </p:cNvPr>
          <p:cNvSpPr/>
          <p:nvPr/>
        </p:nvSpPr>
        <p:spPr>
          <a:xfrm>
            <a:off x="1407684" y="3182746"/>
            <a:ext cx="1314024" cy="10850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Montserrat" panose="020B0604020202020204" charset="0"/>
              </a:rPr>
              <a:t>Co-chairs:</a:t>
            </a:r>
          </a:p>
          <a:p>
            <a:pPr algn="ctr"/>
            <a:r>
              <a:rPr lang="en-US" dirty="0">
                <a:solidFill>
                  <a:schemeClr val="bg2"/>
                </a:solidFill>
                <a:latin typeface="Montserrat" panose="020B0604020202020204" charset="0"/>
              </a:rPr>
              <a:t>Austria </a:t>
            </a:r>
          </a:p>
          <a:p>
            <a:pPr algn="ctr"/>
            <a:r>
              <a:rPr lang="en-US" dirty="0">
                <a:solidFill>
                  <a:schemeClr val="bg2"/>
                </a:solidFill>
                <a:latin typeface="Montserrat" panose="020B0604020202020204" charset="0"/>
              </a:rPr>
              <a:t>Eurydice </a:t>
            </a:r>
          </a:p>
          <a:p>
            <a:pPr algn="ctr"/>
            <a:r>
              <a:rPr lang="en-US" dirty="0">
                <a:solidFill>
                  <a:schemeClr val="bg2"/>
                </a:solidFill>
                <a:latin typeface="Montserrat" panose="020B0604020202020204" charset="0"/>
              </a:rPr>
              <a:t>Malta</a:t>
            </a:r>
          </a:p>
        </p:txBody>
      </p:sp>
      <p:pic>
        <p:nvPicPr>
          <p:cNvPr id="8" name="Picture 14" descr="A logo with a yellow and blue background&#10;&#10;Description automatically generated">
            <a:extLst>
              <a:ext uri="{FF2B5EF4-FFF2-40B4-BE49-F238E27FC236}">
                <a16:creationId xmlns:a16="http://schemas.microsoft.com/office/drawing/2014/main" id="{88F23FF0-C0A3-4085-92C6-16C750781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485" y="4411072"/>
            <a:ext cx="385188" cy="601191"/>
          </a:xfrm>
          <a:prstGeom prst="rect">
            <a:avLst/>
          </a:prstGeom>
        </p:spPr>
      </p:pic>
      <p:pic>
        <p:nvPicPr>
          <p:cNvPr id="3" name="Picture 2">
            <a:hlinkClick r:id="rId4"/>
            <a:extLst>
              <a:ext uri="{FF2B5EF4-FFF2-40B4-BE49-F238E27FC236}">
                <a16:creationId xmlns:a16="http://schemas.microsoft.com/office/drawing/2014/main" id="{24B03EA6-89FC-4AD6-AB1B-4568F6BC4CBA}"/>
              </a:ext>
            </a:extLst>
          </p:cNvPr>
          <p:cNvPicPr>
            <a:picLocks noChangeAspect="1"/>
          </p:cNvPicPr>
          <p:nvPr/>
        </p:nvPicPr>
        <p:blipFill>
          <a:blip r:embed="rId8"/>
          <a:stretch>
            <a:fillRect/>
          </a:stretch>
        </p:blipFill>
        <p:spPr>
          <a:xfrm>
            <a:off x="3216280" y="2572865"/>
            <a:ext cx="1598677" cy="2384748"/>
          </a:xfrm>
          <a:prstGeom prst="rect">
            <a:avLst/>
          </a:prstGeom>
        </p:spPr>
      </p:pic>
    </p:spTree>
    <p:extLst>
      <p:ext uri="{BB962C8B-B14F-4D97-AF65-F5344CB8AC3E}">
        <p14:creationId xmlns:p14="http://schemas.microsoft.com/office/powerpoint/2010/main" val="182865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Picture 7">
            <a:extLst>
              <a:ext uri="{FF2B5EF4-FFF2-40B4-BE49-F238E27FC236}">
                <a16:creationId xmlns:a16="http://schemas.microsoft.com/office/drawing/2014/main" id="{0C9ADCC8-39F6-4A13-AA50-915919FF243C}"/>
              </a:ext>
            </a:extLst>
          </p:cNvPr>
          <p:cNvPicPr>
            <a:picLocks noChangeAspect="1"/>
          </p:cNvPicPr>
          <p:nvPr/>
        </p:nvPicPr>
        <p:blipFill>
          <a:blip r:embed="rId3"/>
          <a:stretch>
            <a:fillRect/>
          </a:stretch>
        </p:blipFill>
        <p:spPr>
          <a:xfrm>
            <a:off x="68580" y="3182106"/>
            <a:ext cx="4102291" cy="1541848"/>
          </a:xfrm>
          <a:prstGeom prst="rect">
            <a:avLst/>
          </a:prstGeom>
        </p:spPr>
      </p:pic>
      <p:sp>
        <p:nvSpPr>
          <p:cNvPr id="188" name="Google Shape;188;p20"/>
          <p:cNvSpPr txBox="1">
            <a:spLocks noGrp="1"/>
          </p:cNvSpPr>
          <p:nvPr>
            <p:ph type="title"/>
          </p:nvPr>
        </p:nvSpPr>
        <p:spPr>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000" dirty="0">
                <a:solidFill>
                  <a:schemeClr val="tx1"/>
                </a:solidFill>
              </a:rPr>
              <a:t>Working Group on Fundamental Values</a:t>
            </a:r>
            <a:endParaRPr sz="2000" dirty="0">
              <a:solidFill>
                <a:schemeClr val="tx1"/>
              </a:solidFill>
            </a:endParaRPr>
          </a:p>
          <a:p>
            <a:pPr marL="0" lvl="0" indent="0" algn="ctr" rtl="0">
              <a:spcBef>
                <a:spcPts val="0"/>
              </a:spcBef>
              <a:spcAft>
                <a:spcPts val="0"/>
              </a:spcAft>
              <a:buClr>
                <a:schemeClr val="dk1"/>
              </a:buClr>
              <a:buSzPts val="1100"/>
              <a:buFont typeface="Arial"/>
              <a:buNone/>
            </a:pPr>
            <a:endParaRPr sz="2000" dirty="0">
              <a:solidFill>
                <a:schemeClr val="tx1"/>
              </a:solidFill>
            </a:endParaRPr>
          </a:p>
        </p:txBody>
      </p:sp>
      <p:sp>
        <p:nvSpPr>
          <p:cNvPr id="195" name="Google Shape;195;p20"/>
          <p:cNvSpPr/>
          <p:nvPr/>
        </p:nvSpPr>
        <p:spPr>
          <a:xfrm>
            <a:off x="653027" y="4007355"/>
            <a:ext cx="301573" cy="260449"/>
          </a:xfrm>
          <a:custGeom>
            <a:avLst/>
            <a:gdLst/>
            <a:ahLst/>
            <a:cxnLst/>
            <a:rect l="l" t="t" r="r" b="b"/>
            <a:pathLst>
              <a:path w="1402663" h="1211390" extrusionOk="0">
                <a:moveTo>
                  <a:pt x="1402663" y="1051997"/>
                </a:moveTo>
                <a:lnTo>
                  <a:pt x="1402663" y="1115755"/>
                </a:lnTo>
                <a:cubicBezTo>
                  <a:pt x="1402663" y="1168573"/>
                  <a:pt x="1359845" y="1211391"/>
                  <a:pt x="1307027" y="1211391"/>
                </a:cubicBezTo>
                <a:lnTo>
                  <a:pt x="95636" y="1211391"/>
                </a:lnTo>
                <a:cubicBezTo>
                  <a:pt x="42818" y="1211391"/>
                  <a:pt x="0" y="1168573"/>
                  <a:pt x="0" y="1115755"/>
                </a:cubicBezTo>
                <a:lnTo>
                  <a:pt x="0" y="1051997"/>
                </a:lnTo>
                <a:cubicBezTo>
                  <a:pt x="0" y="1034391"/>
                  <a:pt x="14273" y="1020119"/>
                  <a:pt x="31879" y="1020119"/>
                </a:cubicBezTo>
                <a:lnTo>
                  <a:pt x="95636" y="1020119"/>
                </a:lnTo>
                <a:lnTo>
                  <a:pt x="95636" y="223151"/>
                </a:lnTo>
                <a:cubicBezTo>
                  <a:pt x="95636" y="170333"/>
                  <a:pt x="138454" y="127515"/>
                  <a:pt x="191272" y="127515"/>
                </a:cubicBezTo>
                <a:lnTo>
                  <a:pt x="255030" y="127515"/>
                </a:lnTo>
                <a:lnTo>
                  <a:pt x="255030" y="191272"/>
                </a:lnTo>
                <a:lnTo>
                  <a:pt x="191272" y="191272"/>
                </a:lnTo>
                <a:cubicBezTo>
                  <a:pt x="173666" y="191272"/>
                  <a:pt x="159394" y="205545"/>
                  <a:pt x="159394" y="223151"/>
                </a:cubicBezTo>
                <a:lnTo>
                  <a:pt x="159394" y="1020119"/>
                </a:lnTo>
                <a:lnTo>
                  <a:pt x="1243270" y="1020119"/>
                </a:lnTo>
                <a:lnTo>
                  <a:pt x="1243270" y="223151"/>
                </a:lnTo>
                <a:cubicBezTo>
                  <a:pt x="1243270" y="205545"/>
                  <a:pt x="1228997" y="191272"/>
                  <a:pt x="1211391" y="191272"/>
                </a:cubicBezTo>
                <a:lnTo>
                  <a:pt x="1147634" y="191272"/>
                </a:lnTo>
                <a:lnTo>
                  <a:pt x="1147634" y="127515"/>
                </a:lnTo>
                <a:lnTo>
                  <a:pt x="1211391" y="127515"/>
                </a:lnTo>
                <a:cubicBezTo>
                  <a:pt x="1264209" y="127515"/>
                  <a:pt x="1307027" y="170333"/>
                  <a:pt x="1307027" y="223151"/>
                </a:cubicBezTo>
                <a:lnTo>
                  <a:pt x="1307027" y="1020119"/>
                </a:lnTo>
                <a:lnTo>
                  <a:pt x="1370785" y="1020119"/>
                </a:lnTo>
                <a:cubicBezTo>
                  <a:pt x="1388391" y="1020119"/>
                  <a:pt x="1402663" y="1034391"/>
                  <a:pt x="1402663" y="1051997"/>
                </a:cubicBezTo>
                <a:close/>
                <a:moveTo>
                  <a:pt x="286908" y="892604"/>
                </a:moveTo>
                <a:lnTo>
                  <a:pt x="286908" y="31879"/>
                </a:lnTo>
                <a:cubicBezTo>
                  <a:pt x="286908" y="14273"/>
                  <a:pt x="301181" y="0"/>
                  <a:pt x="318787" y="0"/>
                </a:cubicBezTo>
                <a:lnTo>
                  <a:pt x="1083876" y="0"/>
                </a:lnTo>
                <a:cubicBezTo>
                  <a:pt x="1101482" y="0"/>
                  <a:pt x="1115755" y="14273"/>
                  <a:pt x="1115755" y="31879"/>
                </a:cubicBezTo>
                <a:lnTo>
                  <a:pt x="1115755" y="892604"/>
                </a:lnTo>
                <a:lnTo>
                  <a:pt x="1147634" y="892604"/>
                </a:lnTo>
                <a:lnTo>
                  <a:pt x="1147634" y="956361"/>
                </a:lnTo>
                <a:lnTo>
                  <a:pt x="255030" y="956361"/>
                </a:lnTo>
                <a:lnTo>
                  <a:pt x="255030" y="892604"/>
                </a:lnTo>
                <a:close/>
                <a:moveTo>
                  <a:pt x="733210" y="159394"/>
                </a:moveTo>
                <a:lnTo>
                  <a:pt x="988240" y="159394"/>
                </a:lnTo>
                <a:lnTo>
                  <a:pt x="988240" y="95636"/>
                </a:lnTo>
                <a:lnTo>
                  <a:pt x="733210" y="95636"/>
                </a:lnTo>
                <a:close/>
                <a:moveTo>
                  <a:pt x="733210" y="286908"/>
                </a:moveTo>
                <a:lnTo>
                  <a:pt x="988240" y="286908"/>
                </a:lnTo>
                <a:lnTo>
                  <a:pt x="988240" y="223151"/>
                </a:lnTo>
                <a:lnTo>
                  <a:pt x="733210" y="223151"/>
                </a:lnTo>
                <a:close/>
                <a:moveTo>
                  <a:pt x="733210" y="414423"/>
                </a:moveTo>
                <a:lnTo>
                  <a:pt x="988240" y="414423"/>
                </a:lnTo>
                <a:lnTo>
                  <a:pt x="988240" y="350666"/>
                </a:lnTo>
                <a:lnTo>
                  <a:pt x="733210" y="350666"/>
                </a:lnTo>
                <a:close/>
                <a:moveTo>
                  <a:pt x="733210" y="541938"/>
                </a:moveTo>
                <a:lnTo>
                  <a:pt x="988240" y="541938"/>
                </a:lnTo>
                <a:lnTo>
                  <a:pt x="988240" y="478181"/>
                </a:lnTo>
                <a:lnTo>
                  <a:pt x="733210" y="478181"/>
                </a:lnTo>
                <a:close/>
                <a:moveTo>
                  <a:pt x="733210" y="669453"/>
                </a:moveTo>
                <a:lnTo>
                  <a:pt x="988240" y="669453"/>
                </a:lnTo>
                <a:lnTo>
                  <a:pt x="988240" y="605695"/>
                </a:lnTo>
                <a:lnTo>
                  <a:pt x="733210" y="605695"/>
                </a:lnTo>
                <a:close/>
                <a:moveTo>
                  <a:pt x="733210" y="796968"/>
                </a:moveTo>
                <a:lnTo>
                  <a:pt x="988240" y="796968"/>
                </a:lnTo>
                <a:lnTo>
                  <a:pt x="988240" y="733210"/>
                </a:lnTo>
                <a:lnTo>
                  <a:pt x="733210" y="733210"/>
                </a:lnTo>
                <a:close/>
                <a:moveTo>
                  <a:pt x="414423" y="255030"/>
                </a:moveTo>
                <a:cubicBezTo>
                  <a:pt x="414423" y="272636"/>
                  <a:pt x="428696" y="286908"/>
                  <a:pt x="446302" y="286908"/>
                </a:cubicBezTo>
                <a:lnTo>
                  <a:pt x="637574" y="286908"/>
                </a:lnTo>
                <a:cubicBezTo>
                  <a:pt x="655180" y="286908"/>
                  <a:pt x="669453" y="272636"/>
                  <a:pt x="669453" y="255030"/>
                </a:cubicBezTo>
                <a:lnTo>
                  <a:pt x="669453" y="127515"/>
                </a:lnTo>
                <a:cubicBezTo>
                  <a:pt x="669453" y="109909"/>
                  <a:pt x="655180" y="95636"/>
                  <a:pt x="637574" y="95636"/>
                </a:cubicBezTo>
                <a:lnTo>
                  <a:pt x="446302" y="95636"/>
                </a:lnTo>
                <a:cubicBezTo>
                  <a:pt x="428696" y="95636"/>
                  <a:pt x="414423" y="109909"/>
                  <a:pt x="414423" y="127515"/>
                </a:cubicBezTo>
                <a:close/>
                <a:moveTo>
                  <a:pt x="586887" y="446302"/>
                </a:moveTo>
                <a:lnTo>
                  <a:pt x="660208" y="373300"/>
                </a:lnTo>
                <a:lnTo>
                  <a:pt x="614940" y="328032"/>
                </a:lnTo>
                <a:lnTo>
                  <a:pt x="541938" y="401353"/>
                </a:lnTo>
                <a:lnTo>
                  <a:pt x="468936" y="328032"/>
                </a:lnTo>
                <a:lnTo>
                  <a:pt x="423668" y="373300"/>
                </a:lnTo>
                <a:lnTo>
                  <a:pt x="496989" y="446302"/>
                </a:lnTo>
                <a:lnTo>
                  <a:pt x="423668" y="519304"/>
                </a:lnTo>
                <a:lnTo>
                  <a:pt x="468936" y="564572"/>
                </a:lnTo>
                <a:lnTo>
                  <a:pt x="541938" y="491251"/>
                </a:lnTo>
                <a:lnTo>
                  <a:pt x="614940" y="564572"/>
                </a:lnTo>
                <a:lnTo>
                  <a:pt x="660208" y="519304"/>
                </a:lnTo>
                <a:close/>
                <a:moveTo>
                  <a:pt x="414423" y="765089"/>
                </a:moveTo>
                <a:cubicBezTo>
                  <a:pt x="414423" y="782695"/>
                  <a:pt x="428696" y="796968"/>
                  <a:pt x="446302" y="796968"/>
                </a:cubicBezTo>
                <a:lnTo>
                  <a:pt x="637574" y="796968"/>
                </a:lnTo>
                <a:cubicBezTo>
                  <a:pt x="655180" y="796968"/>
                  <a:pt x="669453" y="782695"/>
                  <a:pt x="669453" y="765089"/>
                </a:cubicBezTo>
                <a:lnTo>
                  <a:pt x="669453" y="637574"/>
                </a:lnTo>
                <a:cubicBezTo>
                  <a:pt x="669453" y="619968"/>
                  <a:pt x="655180" y="605695"/>
                  <a:pt x="637574" y="605695"/>
                </a:cubicBezTo>
                <a:lnTo>
                  <a:pt x="446302" y="605695"/>
                </a:lnTo>
                <a:cubicBezTo>
                  <a:pt x="428696" y="605695"/>
                  <a:pt x="414423" y="619968"/>
                  <a:pt x="414423" y="637574"/>
                </a:cubicBezTo>
                <a:close/>
                <a:moveTo>
                  <a:pt x="605695" y="669453"/>
                </a:moveTo>
                <a:lnTo>
                  <a:pt x="478181" y="669453"/>
                </a:lnTo>
                <a:lnTo>
                  <a:pt x="478181" y="733210"/>
                </a:lnTo>
                <a:lnTo>
                  <a:pt x="605695" y="733210"/>
                </a:lnTo>
                <a:close/>
                <a:moveTo>
                  <a:pt x="605695" y="159394"/>
                </a:moveTo>
                <a:lnTo>
                  <a:pt x="478181" y="159394"/>
                </a:lnTo>
                <a:lnTo>
                  <a:pt x="478181" y="223151"/>
                </a:lnTo>
                <a:lnTo>
                  <a:pt x="605695" y="223151"/>
                </a:lnTo>
                <a:close/>
              </a:path>
            </a:pathLst>
          </a:custGeom>
          <a:solidFill>
            <a:srgbClr val="FFFF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E21460-775C-C3B9-099E-E676C4324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 y="31630"/>
            <a:ext cx="1035398" cy="379845"/>
          </a:xfrm>
          <a:prstGeom prst="rect">
            <a:avLst/>
          </a:prstGeom>
        </p:spPr>
      </p:pic>
      <p:pic>
        <p:nvPicPr>
          <p:cNvPr id="6" name="Picture 5">
            <a:extLst>
              <a:ext uri="{FF2B5EF4-FFF2-40B4-BE49-F238E27FC236}">
                <a16:creationId xmlns:a16="http://schemas.microsoft.com/office/drawing/2014/main" id="{A1D069CE-9A7C-45E5-A7D3-944F6DEE223C}"/>
              </a:ext>
            </a:extLst>
          </p:cNvPr>
          <p:cNvPicPr>
            <a:picLocks noChangeAspect="1"/>
          </p:cNvPicPr>
          <p:nvPr/>
        </p:nvPicPr>
        <p:blipFill>
          <a:blip r:embed="rId5"/>
          <a:stretch>
            <a:fillRect/>
          </a:stretch>
        </p:blipFill>
        <p:spPr>
          <a:xfrm>
            <a:off x="586279" y="1081725"/>
            <a:ext cx="2014676" cy="2816980"/>
          </a:xfrm>
          <a:prstGeom prst="rect">
            <a:avLst/>
          </a:prstGeom>
        </p:spPr>
      </p:pic>
      <p:sp>
        <p:nvSpPr>
          <p:cNvPr id="12" name="Text Placeholder 4">
            <a:extLst>
              <a:ext uri="{FF2B5EF4-FFF2-40B4-BE49-F238E27FC236}">
                <a16:creationId xmlns:a16="http://schemas.microsoft.com/office/drawing/2014/main" id="{D0AE1F13-6E25-45BA-ACAA-D48B07E70886}"/>
              </a:ext>
            </a:extLst>
          </p:cNvPr>
          <p:cNvSpPr>
            <a:spLocks noGrp="1"/>
          </p:cNvSpPr>
          <p:nvPr>
            <p:ph type="body" idx="1"/>
          </p:nvPr>
        </p:nvSpPr>
        <p:spPr>
          <a:xfrm>
            <a:off x="4973131" y="973075"/>
            <a:ext cx="3813866" cy="3929888"/>
          </a:xfrm>
          <a:solidFill>
            <a:schemeClr val="accent4">
              <a:lumMod val="40000"/>
              <a:lumOff val="60000"/>
            </a:schemeClr>
          </a:solidFill>
        </p:spPr>
        <p:txBody>
          <a:bodyPr/>
          <a:lstStyle/>
          <a:p>
            <a:pPr marL="139700" indent="0" algn="ctr">
              <a:buClr>
                <a:srgbClr val="FF0000"/>
              </a:buClr>
              <a:buNone/>
            </a:pPr>
            <a:r>
              <a:rPr lang="ro-RO" sz="1200" b="1" dirty="0">
                <a:solidFill>
                  <a:schemeClr val="bg2"/>
                </a:solidFill>
                <a:latin typeface="Montserrat" panose="020B0604020202020204" charset="0"/>
              </a:rPr>
              <a:t>Tirana </a:t>
            </a:r>
            <a:r>
              <a:rPr lang="pt-BR" sz="1200" b="1" dirty="0">
                <a:solidFill>
                  <a:schemeClr val="bg2"/>
                </a:solidFill>
                <a:latin typeface="Montserrat" panose="020B0604020202020204" charset="0"/>
              </a:rPr>
              <a:t>Communiqué</a:t>
            </a:r>
          </a:p>
          <a:p>
            <a:pPr marL="139700" indent="0">
              <a:buClr>
                <a:srgbClr val="FF0000"/>
              </a:buClr>
              <a:buNone/>
            </a:pPr>
            <a:r>
              <a:rPr lang="en-US" sz="1200" i="1" dirty="0">
                <a:solidFill>
                  <a:schemeClr val="tx1"/>
                </a:solidFill>
                <a:latin typeface="Montserrat" panose="020B0604020202020204" charset="0"/>
              </a:rPr>
              <a:t>“Higher education can only fully develop its missions when its fundamental values are respected. While they are now more threatened than they were a decade or even four years ago, we reaffirm our commitment to protect, promote, and uphold </a:t>
            </a:r>
            <a:r>
              <a:rPr lang="en-US" sz="1200" b="1" i="1" dirty="0">
                <a:solidFill>
                  <a:schemeClr val="tx1"/>
                </a:solidFill>
                <a:latin typeface="Montserrat" panose="020B0604020202020204" charset="0"/>
                <a:hlinkClick r:id="rId6"/>
              </a:rPr>
              <a:t>academic freedom</a:t>
            </a:r>
            <a:r>
              <a:rPr lang="en-US" sz="1200" i="1" dirty="0">
                <a:solidFill>
                  <a:schemeClr val="tx1"/>
                </a:solidFill>
                <a:latin typeface="Montserrat" panose="020B0604020202020204" charset="0"/>
              </a:rPr>
              <a:t>, as defined in the Rome Communique. In addition, we commit to upholding, promoting, and protecting the following values: ( . . .)  </a:t>
            </a:r>
            <a:r>
              <a:rPr lang="en-US" sz="1200" i="1" dirty="0">
                <a:solidFill>
                  <a:schemeClr val="tx1"/>
                </a:solidFill>
                <a:latin typeface="Montserrat" panose="020B0604020202020204" charset="0"/>
                <a:hlinkClick r:id="rId7"/>
              </a:rPr>
              <a:t>academic integrity, institutional autonomy, participation of students and staff in higher education governance, </a:t>
            </a:r>
            <a:r>
              <a:rPr lang="ro-RO" sz="1200" i="1" dirty="0">
                <a:solidFill>
                  <a:schemeClr val="tx1"/>
                </a:solidFill>
                <a:latin typeface="Montserrat" panose="020B0604020202020204" charset="0"/>
                <a:hlinkClick r:id="rId7"/>
              </a:rPr>
              <a:t>p</a:t>
            </a:r>
            <a:r>
              <a:rPr lang="en-US" sz="1200" i="1" dirty="0" err="1">
                <a:solidFill>
                  <a:schemeClr val="tx1"/>
                </a:solidFill>
                <a:latin typeface="Montserrat" panose="020B0604020202020204" charset="0"/>
                <a:hlinkClick r:id="rId7"/>
              </a:rPr>
              <a:t>ublic</a:t>
            </a:r>
            <a:r>
              <a:rPr lang="en-US" sz="1200" i="1" dirty="0">
                <a:solidFill>
                  <a:schemeClr val="tx1"/>
                </a:solidFill>
                <a:latin typeface="Montserrat" panose="020B0604020202020204" charset="0"/>
                <a:hlinkClick r:id="rId7"/>
              </a:rPr>
              <a:t> responsibility for higher education, </a:t>
            </a:r>
            <a:r>
              <a:rPr lang="ro-RO" sz="1200" i="1" dirty="0">
                <a:solidFill>
                  <a:schemeClr val="tx1"/>
                </a:solidFill>
                <a:latin typeface="Montserrat" panose="020B0604020202020204" charset="0"/>
                <a:hlinkClick r:id="rId7"/>
              </a:rPr>
              <a:t>p</a:t>
            </a:r>
            <a:r>
              <a:rPr lang="en-US" sz="1200" i="1" dirty="0" err="1">
                <a:solidFill>
                  <a:schemeClr val="tx1"/>
                </a:solidFill>
                <a:latin typeface="Montserrat" panose="020B0604020202020204" charset="0"/>
                <a:hlinkClick r:id="rId7"/>
              </a:rPr>
              <a:t>ublic</a:t>
            </a:r>
            <a:r>
              <a:rPr lang="en-US" sz="1200" i="1" dirty="0">
                <a:solidFill>
                  <a:schemeClr val="tx1"/>
                </a:solidFill>
                <a:latin typeface="Montserrat" panose="020B0604020202020204" charset="0"/>
                <a:hlinkClick r:id="rId7"/>
              </a:rPr>
              <a:t> responsibility of higher education</a:t>
            </a:r>
            <a:r>
              <a:rPr lang="en-US" sz="1200" i="1" dirty="0">
                <a:solidFill>
                  <a:schemeClr val="tx1"/>
                </a:solidFill>
                <a:latin typeface="Montserrat" panose="020B0604020202020204" charset="0"/>
              </a:rPr>
              <a:t> (. . . )“</a:t>
            </a:r>
          </a:p>
        </p:txBody>
      </p:sp>
    </p:spTree>
    <p:extLst>
      <p:ext uri="{BB962C8B-B14F-4D97-AF65-F5344CB8AC3E}">
        <p14:creationId xmlns:p14="http://schemas.microsoft.com/office/powerpoint/2010/main" val="3346176743"/>
      </p:ext>
    </p:extLst>
  </p:cSld>
  <p:clrMapOvr>
    <a:masterClrMapping/>
  </p:clrMapOvr>
</p:sld>
</file>

<file path=ppt/theme/theme1.xml><?xml version="1.0" encoding="utf-8"?>
<a:theme xmlns:a="http://schemas.openxmlformats.org/drawingml/2006/main" name="List Infographics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2301</Words>
  <Application>Microsoft Office PowerPoint</Application>
  <PresentationFormat>On-screen Show (16:9)</PresentationFormat>
  <Paragraphs>196</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Times New Roman</vt:lpstr>
      <vt:lpstr>Montserrat Medium</vt:lpstr>
      <vt:lpstr>Wingdings</vt:lpstr>
      <vt:lpstr>Montserrat Light</vt:lpstr>
      <vt:lpstr>Montserrat</vt:lpstr>
      <vt:lpstr>Montserrat SemiBold</vt:lpstr>
      <vt:lpstr>Arial</vt:lpstr>
      <vt:lpstr>Calibri</vt:lpstr>
      <vt:lpstr>Fira Sans Extra Condensed</vt:lpstr>
      <vt:lpstr>List Infographics by Slidesgo</vt:lpstr>
      <vt:lpstr>EHEA Work Programme 2024-2027</vt:lpstr>
      <vt:lpstr>PowerPoint Presentation</vt:lpstr>
      <vt:lpstr>PowerPoint Presentation</vt:lpstr>
      <vt:lpstr>PowerPoint Presentation</vt:lpstr>
      <vt:lpstr>PowerPoint Presentation</vt:lpstr>
      <vt:lpstr>PowerPoint Presentation</vt:lpstr>
      <vt:lpstr>PowerPoint Presentation</vt:lpstr>
      <vt:lpstr>Working Group on Monitoring and Implementation </vt:lpstr>
      <vt:lpstr>Working Group on Fundamental Values </vt:lpstr>
      <vt:lpstr>Working Group on Fundamental Values </vt:lpstr>
      <vt:lpstr>Working Group on Internationalisation and Mobility </vt:lpstr>
      <vt:lpstr>Task Force on Future of Bologna </vt:lpstr>
      <vt:lpstr>Coordination Group on Global Policy Dialogue </vt:lpstr>
      <vt:lpstr>Coordination Group on Global Policy Dialogue </vt:lpstr>
      <vt:lpstr>Bologna Implementation Coordination Group and the Thematic Peer Groups </vt:lpstr>
      <vt:lpstr>Bologna Implementation Coordination Group and the Thematic Peer Groups </vt:lpstr>
      <vt:lpstr>Task Force on Long-term Secretariat</vt:lpstr>
      <vt:lpstr>Drafting Committee</vt:lpstr>
      <vt:lpstr>Advisory Group on ECTS Revision</vt:lpstr>
      <vt:lpstr>Timeline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EHEA Secretariat updates</dc:title>
  <dc:creator>Horia Onita</dc:creator>
  <cp:lastModifiedBy>Daniela Cristina Ghitulica (24314)</cp:lastModifiedBy>
  <cp:revision>38</cp:revision>
  <dcterms:modified xsi:type="dcterms:W3CDTF">2024-10-29T13:15:57Z</dcterms:modified>
</cp:coreProperties>
</file>