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85" r:id="rId4"/>
    <p:sldId id="284" r:id="rId5"/>
    <p:sldId id="288" r:id="rId6"/>
    <p:sldId id="290" r:id="rId7"/>
    <p:sldId id="291" r:id="rId8"/>
    <p:sldId id="292" r:id="rId9"/>
    <p:sldId id="267" r:id="rId10"/>
    <p:sldId id="274" r:id="rId11"/>
  </p:sldIdLst>
  <p:sldSz cx="9144000" cy="6858000" type="screen4x3"/>
  <p:notesSz cx="3779838" cy="53276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6115"/>
  </p:normalViewPr>
  <p:slideViewPr>
    <p:cSldViewPr snapToGrid="0">
      <p:cViewPr varScale="1">
        <p:scale>
          <a:sx n="67" d="100"/>
          <a:sy n="67" d="100"/>
        </p:scale>
        <p:origin x="119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9E54FB9-1E45-44AF-8B7B-22C536334F1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Ctr="0" compatLnSpc="0">
            <a:noAutofit/>
          </a:bodyPr>
          <a:lstStyle/>
          <a:p>
            <a:pPr hangingPunct="0">
              <a:defRPr sz="1400"/>
            </a:pPr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95D6CE-8721-2E98-866E-435CBAB57E9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2139450" y="0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Ctr="0" compatLnSpc="0">
            <a:noAutofit/>
          </a:bodyPr>
          <a:lstStyle/>
          <a:p>
            <a:pPr algn="r" hangingPunct="0">
              <a:defRPr sz="1400"/>
            </a:pPr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861186-8432-415D-DE47-7057D7BDC5C1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5061454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="b" anchorCtr="0" compatLnSpc="0">
            <a:noAutofit/>
          </a:bodyPr>
          <a:lstStyle/>
          <a:p>
            <a:pPr hangingPunct="0">
              <a:defRPr sz="1400"/>
            </a:pPr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4774B2-EB4F-590C-5DDC-379EB2D04237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2139450" y="5061454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="b" anchorCtr="0" compatLnSpc="0">
            <a:noAutofit/>
          </a:bodyPr>
          <a:lstStyle/>
          <a:p>
            <a:pPr algn="r" hangingPunct="0">
              <a:defRPr sz="1400"/>
            </a:pPr>
            <a:fld id="{7549C303-91BE-5F47-8FED-AEF59FE9FA7D}" type="slidenum">
              <a:t>‹#›</a:t>
            </a:fld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293412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4195FA2-F28A-CABD-9E0F-4AA3B0C764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0000" y="180000"/>
            <a:ext cx="3420000" cy="2520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87CD218-5278-B207-A8D4-D1B99419234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378000" y="2880000"/>
            <a:ext cx="3023639" cy="2047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1"/>
          <a:lstStyle/>
          <a:p>
            <a:endParaRPr lang="en-GB"/>
          </a:p>
        </p:txBody>
      </p:sp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E22751EE-7C89-7B6F-C795-9F5BB94CF4C7}"/>
              </a:ext>
            </a:extLst>
          </p:cNvPr>
          <p:cNvSpPr/>
          <p:nvPr/>
        </p:nvSpPr>
        <p:spPr>
          <a:xfrm>
            <a:off x="180000" y="316800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8D880CA5-AF2F-6D0D-0363-2443D0E775CF}"/>
              </a:ext>
            </a:extLst>
          </p:cNvPr>
          <p:cNvSpPr/>
          <p:nvPr/>
        </p:nvSpPr>
        <p:spPr>
          <a:xfrm>
            <a:off x="180000" y="3464279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6" name="Connecteur droit 5">
            <a:extLst>
              <a:ext uri="{FF2B5EF4-FFF2-40B4-BE49-F238E27FC236}">
                <a16:creationId xmlns:a16="http://schemas.microsoft.com/office/drawing/2014/main" id="{CF0AFEDC-D408-432E-80BB-944FD86550F7}"/>
              </a:ext>
            </a:extLst>
          </p:cNvPr>
          <p:cNvSpPr/>
          <p:nvPr/>
        </p:nvSpPr>
        <p:spPr>
          <a:xfrm>
            <a:off x="180000" y="405648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7" name="Connecteur droit 6">
            <a:extLst>
              <a:ext uri="{FF2B5EF4-FFF2-40B4-BE49-F238E27FC236}">
                <a16:creationId xmlns:a16="http://schemas.microsoft.com/office/drawing/2014/main" id="{C10F8FA1-DE15-9A7A-9218-9506BFC6CAE0}"/>
              </a:ext>
            </a:extLst>
          </p:cNvPr>
          <p:cNvSpPr/>
          <p:nvPr/>
        </p:nvSpPr>
        <p:spPr>
          <a:xfrm>
            <a:off x="180000" y="376020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DA26CCA5-EB5F-4E7F-2DF0-FC6E6BF1C2BB}"/>
              </a:ext>
            </a:extLst>
          </p:cNvPr>
          <p:cNvSpPr/>
          <p:nvPr/>
        </p:nvSpPr>
        <p:spPr>
          <a:xfrm>
            <a:off x="180000" y="435276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C3B4CCF3-E4D4-5D34-BB94-58D45BA12570}"/>
              </a:ext>
            </a:extLst>
          </p:cNvPr>
          <p:cNvSpPr/>
          <p:nvPr/>
        </p:nvSpPr>
        <p:spPr>
          <a:xfrm>
            <a:off x="180000" y="464868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ECA008E8-4A35-43D3-0CF9-ED6755493754}"/>
              </a:ext>
            </a:extLst>
          </p:cNvPr>
          <p:cNvSpPr/>
          <p:nvPr/>
        </p:nvSpPr>
        <p:spPr>
          <a:xfrm>
            <a:off x="180000" y="493200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51998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1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200" algn="l"/>
        <a:tab pos="3657600" algn="l"/>
        <a:tab pos="4572000" algn="l"/>
        <a:tab pos="5486400" algn="l"/>
        <a:tab pos="6400800" algn="l"/>
        <a:tab pos="7315200" algn="l"/>
        <a:tab pos="8229600" algn="l"/>
        <a:tab pos="9144000" algn="l"/>
        <a:tab pos="10058400" algn="l"/>
      </a:tabLst>
      <a:defRPr lang="en-GB" sz="1400" b="0" i="0" u="none" strike="noStrike" baseline="0">
        <a:ln>
          <a:noFill/>
        </a:ln>
        <a:solidFill>
          <a:srgbClr val="000000"/>
        </a:solidFill>
        <a:latin typeface="Calibri" pitchFamily="34"/>
        <a:ea typeface="Arial Unicode MS" pitchFamily="2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0E28829-7D08-2929-4F11-44B92E6C69C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9550" y="179388"/>
            <a:ext cx="3360738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966E05-0208-737D-8E34-725022092E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GB" kern="1200" dirty="0">
              <a:latin typeface="DINPro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8C1926D-D609-7A90-5534-7127E9438C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7963" y="179388"/>
            <a:ext cx="3362325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5FC6749-E9CF-8F13-DA38-02024CF3B0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77640" y="2879640"/>
            <a:ext cx="3023639" cy="2047680"/>
          </a:xfrm>
        </p:spPr>
        <p:txBody>
          <a:bodyPr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358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8C1926D-D609-7A90-5534-7127E9438C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7963" y="179388"/>
            <a:ext cx="3362325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5FC6749-E9CF-8F13-DA38-02024CF3B0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77640" y="2879640"/>
            <a:ext cx="3023639" cy="2047680"/>
          </a:xfrm>
        </p:spPr>
        <p:txBody>
          <a:bodyPr>
            <a:spAutoFit/>
          </a:bodyPr>
          <a:lstStyle/>
          <a:p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implementing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the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European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Qualification Framework (EQF)</a:t>
            </a:r>
          </a:p>
          <a:p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Implementing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788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CD697-5B10-3FDE-71AD-F36D52841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BECDE48-E38C-C154-FEFD-650BA584E55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7963" y="179388"/>
            <a:ext cx="3362325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EEB7F11-A0FF-F920-4D8D-53D2803A45B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77640" y="2879640"/>
            <a:ext cx="3023639" cy="2047680"/>
          </a:xfrm>
        </p:spPr>
        <p:txBody>
          <a:bodyPr>
            <a:spAutoFit/>
          </a:bodyPr>
          <a:lstStyle/>
          <a:p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implementing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the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European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Qualification Framework (EQF)</a:t>
            </a:r>
          </a:p>
          <a:p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Implementing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097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118D4-E9DE-2906-6E39-3FD76B8C5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D959F7E-198A-FDAD-3DAD-559475701D0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7963" y="179388"/>
            <a:ext cx="3362325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5D3B315-E3FD-8CC6-43B3-978DF96AC6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77640" y="2879640"/>
            <a:ext cx="3023639" cy="2047680"/>
          </a:xfrm>
        </p:spPr>
        <p:txBody>
          <a:bodyPr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8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7E2C1-850A-7D70-173B-0A11EABD0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4D647F0-DE1D-6D11-274A-2E1FC82B999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7963" y="179388"/>
            <a:ext cx="3362325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AD6731F-940F-A1D7-8FDF-DE26B838255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77640" y="2879640"/>
            <a:ext cx="3023639" cy="2047680"/>
          </a:xfrm>
        </p:spPr>
        <p:txBody>
          <a:bodyPr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666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D7E26-D6DD-D76A-1F09-A9759E2DA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28008F1-D159-E9B6-8FC9-DE67A4A3EB6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7963" y="179388"/>
            <a:ext cx="3362325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E891078-9AB9-771D-DA5B-74454861E41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77640" y="2879640"/>
            <a:ext cx="3023639" cy="2047680"/>
          </a:xfrm>
        </p:spPr>
        <p:txBody>
          <a:bodyPr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540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4E33A1E-3B80-39E1-01B1-700E7427E16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777875"/>
            <a:ext cx="0" cy="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AB1AEDB-0D31-BF81-7778-28689EE6ADD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20" y="4861440"/>
            <a:ext cx="5679000" cy="460512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83F1568-883C-EE8F-6C8E-78D50266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1132624-F448-CD76-78F0-68E9E0D68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E2B2F8-73B9-7D94-AF07-87AECEAA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E12C29-EEAB-A348-BBA3-A98925AD229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80535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360000" y="2043720"/>
            <a:ext cx="8280000" cy="1736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b="0" strike="noStrike" spc="-1">
              <a:solidFill>
                <a:srgbClr val="00538A"/>
              </a:solidFill>
              <a:latin typeface="Eurostile LT Std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360000" y="2571120"/>
            <a:ext cx="832680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 algn="r">
              <a:spcBef>
                <a:spcPts val="763"/>
              </a:spcBef>
              <a:buNone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en-GB" sz="2200" b="0" strike="noStrike" spc="-1">
              <a:solidFill>
                <a:srgbClr val="000000"/>
              </a:solidFill>
              <a:latin typeface="DIN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4EED046F-352B-4CA3-9258-09DD35B26ED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239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DC005C-60E2-B487-35E1-8D503E4A87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000" y="53640"/>
            <a:ext cx="5327640" cy="15562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 compatLnSpc="1"/>
          <a:lstStyle/>
          <a:p>
            <a:endParaRPr lang="en-GB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04D604-56DA-F4BD-15C9-B437F89B0D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844639"/>
            <a:ext cx="8229600" cy="407123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 compatLnSpc="1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C19B7E-7536-9309-5EF0-6CBA3D4E852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68000" y="6093000"/>
            <a:ext cx="2133720" cy="476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GB" sz="16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6327A9-DDE4-AB71-655B-D0556173C8C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80" y="6093000"/>
            <a:ext cx="2895840" cy="476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GB" sz="16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76A4D5-74D2-BCED-83AB-700942AB1E9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39040" y="6087600"/>
            <a:ext cx="2133360" cy="4766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GB" sz="16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fld id="{D3949204-BF8B-D74D-811C-844230220874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20">
            <a:extLst>
              <a:ext uri="{FF2B5EF4-FFF2-40B4-BE49-F238E27FC236}">
                <a16:creationId xmlns:a16="http://schemas.microsoft.com/office/drawing/2014/main" id="{D0808134-509A-0E12-9FCF-297B823DCA2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 l="25939" t="9035" r="3106" b="82559"/>
          <a:stretch>
            <a:fillRect/>
          </a:stretch>
        </p:blipFill>
        <p:spPr>
          <a:xfrm>
            <a:off x="6578640" y="0"/>
            <a:ext cx="2066759" cy="12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4">
            <a:extLst>
              <a:ext uri="{FF2B5EF4-FFF2-40B4-BE49-F238E27FC236}">
                <a16:creationId xmlns:a16="http://schemas.microsoft.com/office/drawing/2014/main" id="{D1C51A46-2F5F-EDF1-708E-9418A86ED1F8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586560" y="717480"/>
            <a:ext cx="2049479" cy="568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0">
            <a:extLst>
              <a:ext uri="{FF2B5EF4-FFF2-40B4-BE49-F238E27FC236}">
                <a16:creationId xmlns:a16="http://schemas.microsoft.com/office/drawing/2014/main" id="{E40FF134-FC30-85D4-CA6C-0F58B8703BAE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 l="25939" t="7441" r="3106" b="84685"/>
          <a:stretch>
            <a:fillRect/>
          </a:stretch>
        </p:blipFill>
        <p:spPr>
          <a:xfrm>
            <a:off x="6578640" y="6738840"/>
            <a:ext cx="2066759" cy="11916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marL="0" marR="0" indent="0" algn="l" rtl="0" eaLnBrk="1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en-GB" sz="2800" b="0" i="0" u="none" strike="noStrike" baseline="0">
          <a:ln>
            <a:noFill/>
          </a:ln>
          <a:solidFill>
            <a:srgbClr val="00538A"/>
          </a:solidFill>
          <a:latin typeface="Verdana" panose="020B0604030504040204" pitchFamily="34" charset="0"/>
          <a:cs typeface="Arial" pitchFamily="2"/>
        </a:defRPr>
      </a:lvl1pPr>
    </p:titleStyle>
    <p:bodyStyle>
      <a:lvl1pPr marL="0" marR="0" indent="0" algn="l" rtl="0" eaLnBrk="1" hangingPunct="1">
        <a:lnSpc>
          <a:spcPct val="100000"/>
        </a:lnSpc>
        <a:spcBef>
          <a:spcPts val="694"/>
        </a:spcBef>
        <a:spcAft>
          <a:spcPts val="0"/>
        </a:spcAft>
        <a:tabLst>
          <a:tab pos="571320" algn="l"/>
          <a:tab pos="1485720" algn="l"/>
          <a:tab pos="2400120" algn="l"/>
          <a:tab pos="3314520" algn="l"/>
          <a:tab pos="4228920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GB" sz="2800" b="0" i="0" u="none" strike="noStrike" baseline="0">
          <a:ln>
            <a:noFill/>
          </a:ln>
          <a:solidFill>
            <a:srgbClr val="000000"/>
          </a:solidFill>
          <a:latin typeface="Verdana" panose="020B0604030504040204" pitchFamily="34" charset="0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B08A4F-3D65-16B9-9BB7-476FA7A802D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1800" y="2663918"/>
            <a:ext cx="8280400" cy="1530163"/>
          </a:xfr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AU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EQAR’s contribution</a:t>
            </a:r>
            <a:br>
              <a:rPr lang="en-AU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to the new working cycle</a:t>
            </a:r>
            <a:br>
              <a:rPr lang="en-AU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of the BFUG</a:t>
            </a:r>
            <a:endParaRPr lang="fr-FR" b="1" dirty="0">
              <a:effectLst/>
              <a:latin typeface="D-DIN-PRO SemiBold" panose="020B0504030202030204" pitchFamily="34" charset="77"/>
              <a:ea typeface="Times New Roman" panose="02020603050405020304" pitchFamily="18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1514EA-BC26-E215-282A-B550DAAAED7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8781" y="5454994"/>
            <a:ext cx="8326438" cy="648512"/>
          </a:xfrm>
        </p:spPr>
        <p:txBody>
          <a:bodyPr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GB" sz="1800" dirty="0">
                <a:latin typeface="D-DIN-PRO" panose="020B0504030202030204" pitchFamily="34" charset="77"/>
              </a:rPr>
              <a:t>Members’ Dialogue</a:t>
            </a:r>
          </a:p>
          <a:p>
            <a:pPr lvl="0" algn="ctr">
              <a:spcBef>
                <a:spcPts val="0"/>
              </a:spcBef>
            </a:pPr>
            <a:r>
              <a:rPr lang="en-GB" sz="1800" dirty="0">
                <a:latin typeface="D-DIN-PRO" panose="020B0504030202030204" pitchFamily="34" charset="77"/>
              </a:rPr>
              <a:t>29 October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 1">
            <a:extLst>
              <a:ext uri="{FF2B5EF4-FFF2-40B4-BE49-F238E27FC236}">
                <a16:creationId xmlns:a16="http://schemas.microsoft.com/office/drawing/2014/main" id="{CE92E528-BA6E-AF86-65C9-296B143E2BD3}"/>
              </a:ext>
            </a:extLst>
          </p:cNvPr>
          <p:cNvSpPr/>
          <p:nvPr/>
        </p:nvSpPr>
        <p:spPr>
          <a:xfrm>
            <a:off x="540000" y="5580000"/>
            <a:ext cx="8100000" cy="9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9F4FA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Liberation Sans" pitchFamily="18"/>
              <a:ea typeface="PingFang SC" pitchFamily="2"/>
              <a:cs typeface="Arial Unicode MS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051175-E16F-CA32-F74C-266706E79D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100"/>
          <a:stretch/>
        </p:blipFill>
        <p:spPr>
          <a:xfrm>
            <a:off x="4894854" y="1959581"/>
            <a:ext cx="4249146" cy="3842103"/>
          </a:xfrm>
          <a:prstGeom prst="rect">
            <a:avLst/>
          </a:prstGeom>
        </p:spPr>
      </p:pic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197892" y="0"/>
            <a:ext cx="5327280" cy="12600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538A"/>
                </a:solidFill>
                <a:latin typeface="DINPro"/>
              </a:rPr>
              <a:t>EQAR: Mission and Role</a:t>
            </a:r>
            <a:endParaRPr lang="fr-FR" sz="2800" b="1" strike="noStrike" spc="-1" dirty="0">
              <a:solidFill>
                <a:srgbClr val="000000"/>
              </a:solidFill>
              <a:latin typeface="DINPro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128879" y="1440000"/>
            <a:ext cx="4864602" cy="4581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00538A"/>
              </a:buClr>
              <a:buFont typeface="Wingdings" charset="2"/>
              <a:buChar char="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GB" sz="2000" b="0" strike="noStrike" spc="-1" dirty="0">
                <a:solidFill>
                  <a:srgbClr val="073763"/>
                </a:solidFill>
                <a:latin typeface="DINPro"/>
              </a:rPr>
              <a:t> </a:t>
            </a:r>
            <a:r>
              <a:rPr lang="en-GB" sz="2000" b="0" strike="noStrike" spc="-1" dirty="0" err="1">
                <a:solidFill>
                  <a:srgbClr val="073763"/>
                </a:solidFill>
                <a:latin typeface="DINPro"/>
              </a:rPr>
              <a:t>Increas</a:t>
            </a:r>
            <a:r>
              <a:rPr lang="hr-HR" sz="2000" b="0" strike="noStrike" spc="-1" dirty="0">
                <a:solidFill>
                  <a:srgbClr val="073763"/>
                </a:solidFill>
                <a:latin typeface="DINPro"/>
              </a:rPr>
              <a:t>e</a:t>
            </a:r>
            <a:r>
              <a:rPr lang="en-GB" sz="2000" b="0" strike="noStrike" spc="-1" dirty="0">
                <a:solidFill>
                  <a:srgbClr val="073763"/>
                </a:solidFill>
                <a:latin typeface="DINPro"/>
              </a:rPr>
              <a:t> the transparency of quality assurance, </a:t>
            </a:r>
            <a:endParaRPr lang="hr-HR" sz="2000" b="0" strike="noStrike" spc="-1" dirty="0">
              <a:solidFill>
                <a:srgbClr val="073763"/>
              </a:solidFill>
              <a:latin typeface="DINPro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538A"/>
              </a:buClr>
              <a:buFont typeface="Wingdings" charset="2"/>
              <a:buChar char="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hr-HR" sz="2000" spc="-1" dirty="0">
                <a:solidFill>
                  <a:srgbClr val="073763"/>
                </a:solidFill>
                <a:latin typeface="DINPro"/>
              </a:rPr>
              <a:t> </a:t>
            </a:r>
            <a:r>
              <a:rPr lang="en-GB" sz="2000" spc="-1" dirty="0" err="1">
                <a:solidFill>
                  <a:srgbClr val="073763"/>
                </a:solidFill>
                <a:latin typeface="DINPro"/>
              </a:rPr>
              <a:t>Provid</a:t>
            </a:r>
            <a:r>
              <a:rPr lang="hr-HR" sz="2000" spc="-1" dirty="0">
                <a:solidFill>
                  <a:srgbClr val="073763"/>
                </a:solidFill>
                <a:latin typeface="DINPro"/>
              </a:rPr>
              <a:t>e</a:t>
            </a:r>
            <a:r>
              <a:rPr lang="en-GB" sz="2000" spc="-1" dirty="0">
                <a:solidFill>
                  <a:srgbClr val="073763"/>
                </a:solidFill>
                <a:latin typeface="DINPro"/>
              </a:rPr>
              <a:t> clear and reliable information on quality assurance provision in Europe</a:t>
            </a:r>
            <a:endParaRPr lang="hr-HR" sz="2000" spc="-1" dirty="0">
              <a:solidFill>
                <a:srgbClr val="073763"/>
              </a:solidFill>
              <a:latin typeface="DINPro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538A"/>
              </a:buClr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hr-HR" sz="2000" spc="-1" dirty="0" err="1">
                <a:solidFill>
                  <a:srgbClr val="073763"/>
                </a:solidFill>
                <a:latin typeface="DINPro"/>
              </a:rPr>
              <a:t>Thus</a:t>
            </a:r>
            <a:r>
              <a:rPr lang="hr-HR" sz="2000" spc="-1" dirty="0">
                <a:solidFill>
                  <a:srgbClr val="073763"/>
                </a:solidFill>
                <a:latin typeface="DINPro"/>
              </a:rPr>
              <a:t>:</a:t>
            </a:r>
          </a:p>
          <a:p>
            <a:pPr marL="714375" indent="-285750">
              <a:buFont typeface="Wingdings" pitchFamily="2" charset="2"/>
              <a:buChar char="à"/>
              <a:defRPr/>
            </a:pP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Enhancing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trust among actors</a:t>
            </a:r>
          </a:p>
          <a:p>
            <a:pPr marL="714375" indent="-285750">
              <a:buFont typeface="Wingdings" pitchFamily="2" charset="2"/>
              <a:buChar char="à"/>
              <a:defRPr/>
            </a:pP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Strengthening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 c</a:t>
            </a:r>
            <a:r>
              <a:rPr lang="en-GB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onfidence</a:t>
            </a:r>
            <a:r>
              <a:rPr lang="en-GB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 in European higher education</a:t>
            </a:r>
            <a:endParaRPr lang="hr-HR" sz="2000" dirty="0">
              <a:solidFill>
                <a:srgbClr val="073763"/>
              </a:solidFill>
              <a:latin typeface="DINPro"/>
              <a:ea typeface="Verdana" panose="020B0604030504040204" pitchFamily="34" charset="0"/>
            </a:endParaRPr>
          </a:p>
          <a:p>
            <a:pPr marL="714375" indent="-285750">
              <a:buFont typeface="Wingdings" pitchFamily="2" charset="2"/>
              <a:buChar char="à"/>
              <a:defRPr/>
            </a:pP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Promoting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mobility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and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recognition</a:t>
            </a:r>
            <a:endParaRPr lang="en-GB" sz="2000" dirty="0">
              <a:solidFill>
                <a:srgbClr val="073763"/>
              </a:solidFill>
              <a:latin typeface="DINPro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00538A"/>
              </a:buClr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hr-HR" sz="2000" spc="-1" dirty="0">
                <a:solidFill>
                  <a:srgbClr val="073763"/>
                </a:solidFill>
                <a:latin typeface="DINPro"/>
              </a:rPr>
              <a:t>To </a:t>
            </a:r>
            <a:r>
              <a:rPr lang="hr-HR" sz="2000" spc="-1" dirty="0" err="1">
                <a:solidFill>
                  <a:srgbClr val="073763"/>
                </a:solidFill>
                <a:latin typeface="DINPro"/>
              </a:rPr>
              <a:t>achieve</a:t>
            </a:r>
            <a:r>
              <a:rPr lang="hr-HR" sz="2000" spc="-1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2000" spc="-1" dirty="0" err="1">
                <a:solidFill>
                  <a:srgbClr val="073763"/>
                </a:solidFill>
                <a:latin typeface="DINPro"/>
              </a:rPr>
              <a:t>this</a:t>
            </a:r>
            <a:r>
              <a:rPr lang="hr-HR" sz="2000" spc="-1" dirty="0">
                <a:solidFill>
                  <a:srgbClr val="073763"/>
                </a:solidFill>
                <a:latin typeface="DINPro"/>
              </a:rPr>
              <a:t>, </a:t>
            </a:r>
            <a:r>
              <a:rPr lang="en-GB" sz="2000" spc="-1" dirty="0">
                <a:solidFill>
                  <a:srgbClr val="073763"/>
                </a:solidFill>
                <a:latin typeface="DINPro"/>
              </a:rPr>
              <a:t>EQAR</a:t>
            </a:r>
            <a:r>
              <a:rPr lang="hr-HR" sz="2000" spc="-1" dirty="0">
                <a:solidFill>
                  <a:srgbClr val="073763"/>
                </a:solidFill>
                <a:latin typeface="DINPro"/>
              </a:rPr>
              <a:t>:</a:t>
            </a:r>
          </a:p>
          <a:p>
            <a:pPr marL="714375" lvl="1" indent="-285750">
              <a:lnSpc>
                <a:spcPct val="100000"/>
              </a:lnSpc>
              <a:spcBef>
                <a:spcPts val="694"/>
              </a:spcBef>
              <a:buClr>
                <a:srgbClr val="00538A"/>
              </a:buClr>
              <a:buFont typeface="Wingdings" pitchFamily="2" charset="2"/>
              <a:buChar char="à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/>
            </a:pP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M</a:t>
            </a:r>
            <a:r>
              <a:rPr lang="en-GB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anages</a:t>
            </a:r>
            <a:r>
              <a:rPr lang="en-GB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 a register of 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QA </a:t>
            </a:r>
            <a:r>
              <a:rPr lang="en-GB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agencies that substantially comply with the ESG</a:t>
            </a:r>
            <a:endParaRPr lang="hr-HR" sz="2000" dirty="0">
              <a:solidFill>
                <a:srgbClr val="073763"/>
              </a:solidFill>
              <a:latin typeface="DINPro"/>
              <a:ea typeface="Verdana" panose="020B0604030504040204" pitchFamily="34" charset="0"/>
              <a:cs typeface="Arial" pitchFamily="2"/>
            </a:endParaRPr>
          </a:p>
          <a:p>
            <a:pPr marL="714375" lvl="1" indent="-285750">
              <a:lnSpc>
                <a:spcPct val="100000"/>
              </a:lnSpc>
              <a:spcBef>
                <a:spcPts val="694"/>
              </a:spcBef>
              <a:buClr>
                <a:srgbClr val="00538A"/>
              </a:buClr>
              <a:buFont typeface="Wingdings" pitchFamily="2" charset="2"/>
              <a:buChar char="à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/>
            </a:pP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Provides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publicly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accessible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 dana on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external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 QA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results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Arial" pitchFamily="2"/>
              </a:rPr>
              <a:t> (DEQAR) </a:t>
            </a:r>
            <a:endParaRPr lang="en-GB" sz="2000" dirty="0">
              <a:solidFill>
                <a:srgbClr val="073763"/>
              </a:solidFill>
              <a:latin typeface="DINPro"/>
              <a:ea typeface="Verdana" panose="020B0604030504040204" pitchFamily="34" charset="0"/>
              <a:cs typeface="Arial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5A886-5CE9-DF69-81CB-D358352E046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6945" y="734402"/>
            <a:ext cx="5327650" cy="525401"/>
          </a:xfrm>
        </p:spPr>
        <p:txBody>
          <a:bodyPr>
            <a:spAutoFit/>
          </a:bodyPr>
          <a:lstStyle/>
          <a:p>
            <a:pPr lvl="0">
              <a:tabLst>
                <a:tab pos="0" algn="l"/>
              </a:tabLst>
            </a:pPr>
            <a:r>
              <a:rPr lang="en-GB" b="1" spc="-1" dirty="0">
                <a:latin typeface="DINPro"/>
              </a:rPr>
              <a:t>EQAR Mission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BAE3E6-F893-9CB0-A195-4FAE0AF1FF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6945" y="1531939"/>
            <a:ext cx="8234161" cy="4775283"/>
          </a:xfrm>
        </p:spPr>
        <p:txBody>
          <a:bodyPr wrap="square">
            <a:spAutoFit/>
          </a:bodyPr>
          <a:lstStyle/>
          <a:p>
            <a:r>
              <a:rPr lang="en-GB" sz="2000" b="1" i="0" u="none" strike="noStrike" dirty="0">
                <a:solidFill>
                  <a:srgbClr val="073763"/>
                </a:solidFill>
                <a:effectLst/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Relevant to: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fr-FR" sz="2000" b="0" i="0" u="none" strike="noStrike" dirty="0">
                <a:solidFill>
                  <a:srgbClr val="073763"/>
                </a:solidFill>
                <a:effectLst/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The revision of the ESG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fr-FR" sz="2000" b="0" i="0" u="none" strike="noStrike" dirty="0">
                <a:solidFill>
                  <a:srgbClr val="073763"/>
                </a:solidFill>
                <a:effectLst/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Automatic recognition </a:t>
            </a:r>
            <a:endParaRPr lang="hr-HR" sz="2000" b="0" i="0" u="none" strike="noStrike" dirty="0">
              <a:solidFill>
                <a:srgbClr val="073763"/>
              </a:solidFill>
              <a:effectLst/>
              <a:latin typeface="DINPro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itchFamily="2" charset="2"/>
              <a:buChar char="à"/>
            </a:pP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Use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European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Approach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for QA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Joint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Programmes</a:t>
            </a:r>
            <a:endParaRPr lang="fr-FR" sz="2000" b="0" i="0" u="none" strike="noStrike" dirty="0">
              <a:solidFill>
                <a:srgbClr val="073763"/>
              </a:solidFill>
              <a:effectLst/>
              <a:latin typeface="DINPro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itchFamily="2" charset="2"/>
              <a:buChar char="à"/>
            </a:pPr>
            <a:r>
              <a:rPr lang="fr-FR" sz="2000" b="0" i="0" u="none" strike="noStrike" dirty="0">
                <a:solidFill>
                  <a:srgbClr val="073763"/>
                </a:solidFill>
                <a:effectLst/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Cross-border QA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fr-F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Progress in the QA of microcredentials</a:t>
            </a:r>
            <a:endParaRPr lang="fr-FR" sz="2000" b="0" i="0" u="none" strike="noStrike" dirty="0">
              <a:solidFill>
                <a:srgbClr val="073763"/>
              </a:solidFill>
              <a:effectLst/>
              <a:latin typeface="DINPro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itchFamily="2" charset="2"/>
              <a:buChar char="à"/>
            </a:pPr>
            <a:r>
              <a:rPr lang="fr-F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Topical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developmental</a:t>
            </a:r>
            <a:r>
              <a:rPr lang="fr-F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initiatives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related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to QA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hr-HR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2000" dirty="0" err="1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recognition</a:t>
            </a:r>
            <a:endParaRPr lang="hr-HR" sz="2000" dirty="0">
              <a:solidFill>
                <a:srgbClr val="073763"/>
              </a:solidFill>
              <a:latin typeface="DINPro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itchFamily="2" charset="2"/>
              <a:buChar char="à"/>
            </a:pPr>
            <a:endParaRPr lang="hr-HR" sz="2000" i="1" dirty="0">
              <a:solidFill>
                <a:srgbClr val="073763"/>
              </a:solidFill>
              <a:highlight>
                <a:srgbClr val="FFFF00"/>
              </a:highlight>
              <a:latin typeface="DINPro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itchFamily="2" charset="2"/>
              <a:buChar char="à"/>
            </a:pPr>
            <a:endParaRPr lang="hr-HR" sz="2000" i="1" dirty="0">
              <a:solidFill>
                <a:srgbClr val="073763"/>
              </a:solidFill>
              <a:highlight>
                <a:srgbClr val="FFFF00"/>
              </a:highlight>
              <a:latin typeface="DINPro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itchFamily="2" charset="2"/>
              <a:buChar char="à"/>
            </a:pPr>
            <a:endParaRPr lang="hr-HR" sz="2000" i="1" dirty="0">
              <a:solidFill>
                <a:srgbClr val="073763"/>
              </a:solidFill>
              <a:latin typeface="DINPro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i="1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DEQAR supports our role as a </a:t>
            </a:r>
          </a:p>
          <a:p>
            <a:pPr algn="ctr"/>
            <a:r>
              <a:rPr lang="fr-FR" sz="2000" i="1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cs typeface="Verdana" panose="020B0604030504040204" pitchFamily="34" charset="0"/>
              </a:rPr>
              <a:t>trusted authority in ensuring quality standards across the EHEA</a:t>
            </a:r>
            <a:endParaRPr lang="en-GB" sz="2000" i="1" dirty="0">
              <a:latin typeface="DINPro"/>
            </a:endParaRPr>
          </a:p>
        </p:txBody>
      </p:sp>
    </p:spTree>
    <p:extLst>
      <p:ext uri="{BB962C8B-B14F-4D97-AF65-F5344CB8AC3E}">
        <p14:creationId xmlns:p14="http://schemas.microsoft.com/office/powerpoint/2010/main" val="268461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5A886-5CE9-DF69-81CB-D358352E046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6945" y="734402"/>
            <a:ext cx="5327650" cy="525401"/>
          </a:xfrm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en-GB" b="1" spc="-1" dirty="0">
                <a:latin typeface="DINPro"/>
              </a:rPr>
              <a:t>EQAR’s </a:t>
            </a:r>
            <a:r>
              <a:rPr lang="hr-HR" b="1" spc="-1" dirty="0">
                <a:latin typeface="DINPro"/>
              </a:rPr>
              <a:t>c</a:t>
            </a:r>
            <a:r>
              <a:rPr lang="en-GB" b="1" spc="-1" dirty="0" err="1">
                <a:latin typeface="DINPro"/>
              </a:rPr>
              <a:t>ontribution</a:t>
            </a:r>
            <a:r>
              <a:rPr lang="en-GB" b="1" spc="-1" dirty="0">
                <a:latin typeface="DINPro"/>
              </a:rPr>
              <a:t> to the EHEA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BAE3E6-F893-9CB0-A195-4FAE0AF1FF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6945" y="2160588"/>
            <a:ext cx="7069730" cy="1641091"/>
          </a:xfr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hr-HR" sz="2000" b="1" dirty="0">
                <a:solidFill>
                  <a:srgbClr val="073763"/>
                </a:solidFill>
                <a:latin typeface="DINPro"/>
              </a:rPr>
              <a:t>EHEA </a:t>
            </a:r>
            <a:r>
              <a:rPr lang="hr-HR" sz="2000" b="1" dirty="0" err="1">
                <a:solidFill>
                  <a:srgbClr val="073763"/>
                </a:solidFill>
                <a:latin typeface="DINPro"/>
              </a:rPr>
              <a:t>key</a:t>
            </a:r>
            <a:r>
              <a:rPr lang="hr-HR" sz="2000" b="1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2000" b="1" dirty="0" err="1">
                <a:solidFill>
                  <a:srgbClr val="073763"/>
                </a:solidFill>
                <a:latin typeface="DINPro"/>
              </a:rPr>
              <a:t>committments</a:t>
            </a:r>
            <a:r>
              <a:rPr lang="hr-HR" sz="2000" b="1" dirty="0">
                <a:solidFill>
                  <a:srgbClr val="073763"/>
                </a:solidFill>
                <a:latin typeface="DINPro"/>
              </a:rPr>
              <a:t>:</a:t>
            </a:r>
            <a:endParaRPr lang="en-GB" sz="2000" b="1" dirty="0">
              <a:solidFill>
                <a:srgbClr val="073763"/>
              </a:solidFill>
              <a:latin typeface="DINPro"/>
            </a:endParaRPr>
          </a:p>
          <a:p>
            <a:pPr marL="271463" indent="-271463">
              <a:buFont typeface="+mj-lt"/>
              <a:buAutoNum type="arabicPeriod"/>
            </a:pPr>
            <a:r>
              <a:rPr lang="en-GB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sym typeface="Wingdings" pitchFamily="2" charset="2"/>
              </a:rPr>
              <a:t>A Three-Cycle System compatible with the QF-EHEA</a:t>
            </a:r>
            <a:endParaRPr lang="hr-HR" sz="2000" dirty="0">
              <a:solidFill>
                <a:srgbClr val="073763"/>
              </a:solidFill>
              <a:latin typeface="DINPro"/>
              <a:ea typeface="Verdana" panose="020B0604030504040204" pitchFamily="34" charset="0"/>
              <a:sym typeface="Wingdings" pitchFamily="2" charset="2"/>
            </a:endParaRPr>
          </a:p>
          <a:p>
            <a:pPr marL="271463" indent="-271463">
              <a:buFont typeface="+mj-lt"/>
              <a:buAutoNum type="arabicPeriod"/>
            </a:pPr>
            <a:r>
              <a:rPr lang="en-GB" sz="2000" b="0" i="0" u="none" strike="noStrike" dirty="0">
                <a:solidFill>
                  <a:srgbClr val="073763"/>
                </a:solidFill>
                <a:effectLst/>
                <a:latin typeface="DINPro"/>
                <a:sym typeface="Wingdings" pitchFamily="2" charset="2"/>
              </a:rPr>
              <a:t>Compliance with the Lisbon Recognition Convention (LRC)</a:t>
            </a:r>
            <a:endParaRPr lang="hr-HR" sz="2000" b="0" i="0" u="none" strike="noStrike" dirty="0">
              <a:solidFill>
                <a:srgbClr val="073763"/>
              </a:solidFill>
              <a:effectLst/>
              <a:latin typeface="DINPro"/>
              <a:sym typeface="Wingdings" pitchFamily="2" charset="2"/>
            </a:endParaRPr>
          </a:p>
          <a:p>
            <a:pPr marL="271463" indent="-271463">
              <a:buFont typeface="+mj-lt"/>
              <a:buAutoNum type="arabicPeriod"/>
            </a:pPr>
            <a:r>
              <a:rPr lang="en-GB" sz="2000" b="0" i="0" u="none" strike="noStrike" dirty="0">
                <a:solidFill>
                  <a:srgbClr val="073763"/>
                </a:solidFill>
                <a:effectLst/>
                <a:latin typeface="DINPro"/>
                <a:sym typeface="Wingdings" pitchFamily="2" charset="2"/>
              </a:rPr>
              <a:t>Quality Assurance in compliance with the ESG</a:t>
            </a:r>
            <a:endParaRPr lang="hr-HR" sz="2000" b="0" i="0" u="none" strike="noStrike" dirty="0">
              <a:solidFill>
                <a:srgbClr val="073763"/>
              </a:solidFill>
              <a:effectLst/>
              <a:latin typeface="DINPro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760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5AEC4-B680-099F-9BA5-FFC5CD9EE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B91343-B2BE-A943-2B0D-BEFA33924F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6945" y="734402"/>
            <a:ext cx="5327650" cy="525401"/>
          </a:xfrm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en-GB" b="1" spc="-1" dirty="0">
                <a:latin typeface="DINPro"/>
              </a:rPr>
              <a:t>EQAR’s </a:t>
            </a:r>
            <a:r>
              <a:rPr lang="hr-HR" b="1" spc="-1" dirty="0">
                <a:latin typeface="DINPro"/>
              </a:rPr>
              <a:t>c</a:t>
            </a:r>
            <a:r>
              <a:rPr lang="en-GB" b="1" spc="-1" dirty="0" err="1">
                <a:latin typeface="DINPro"/>
              </a:rPr>
              <a:t>ontribution</a:t>
            </a:r>
            <a:r>
              <a:rPr lang="en-GB" b="1" spc="-1" dirty="0">
                <a:latin typeface="DINPro"/>
              </a:rPr>
              <a:t> to the EHEA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1735CA-D2DF-C60E-944A-E2878A4867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6945" y="2160588"/>
            <a:ext cx="7069730" cy="1641091"/>
          </a:xfr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hr-HR" sz="2000" b="1" dirty="0">
                <a:solidFill>
                  <a:srgbClr val="073763"/>
                </a:solidFill>
                <a:latin typeface="DINPro"/>
              </a:rPr>
              <a:t>EHEA </a:t>
            </a:r>
            <a:r>
              <a:rPr lang="hr-HR" sz="2000" b="1" dirty="0" err="1">
                <a:solidFill>
                  <a:srgbClr val="073763"/>
                </a:solidFill>
                <a:latin typeface="DINPro"/>
              </a:rPr>
              <a:t>key</a:t>
            </a:r>
            <a:r>
              <a:rPr lang="hr-HR" sz="2000" b="1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2000" b="1" dirty="0" err="1">
                <a:solidFill>
                  <a:srgbClr val="073763"/>
                </a:solidFill>
                <a:latin typeface="DINPro"/>
              </a:rPr>
              <a:t>committments</a:t>
            </a:r>
            <a:r>
              <a:rPr lang="hr-HR" sz="2000" b="1" dirty="0">
                <a:solidFill>
                  <a:srgbClr val="073763"/>
                </a:solidFill>
                <a:latin typeface="DINPro"/>
              </a:rPr>
              <a:t>:</a:t>
            </a:r>
            <a:endParaRPr lang="en-GB" sz="2000" b="1" dirty="0">
              <a:solidFill>
                <a:srgbClr val="073763"/>
              </a:solidFill>
              <a:latin typeface="DINPro"/>
            </a:endParaRPr>
          </a:p>
          <a:p>
            <a:pPr marL="271463" indent="-271463">
              <a:buFont typeface="+mj-lt"/>
              <a:buAutoNum type="arabicPeriod"/>
            </a:pPr>
            <a:r>
              <a:rPr lang="en-GB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73763"/>
                </a:solidFill>
                <a:latin typeface="DINPro"/>
                <a:ea typeface="Verdana" panose="020B0604030504040204" pitchFamily="34" charset="0"/>
                <a:sym typeface="Wingdings" pitchFamily="2" charset="2"/>
              </a:rPr>
              <a:t>A Three-Cycle System compatible with the QF-EHEA</a:t>
            </a:r>
            <a:endParaRPr lang="hr-HR" sz="2000" dirty="0">
              <a:solidFill>
                <a:srgbClr val="073763"/>
              </a:solidFill>
              <a:latin typeface="DINPro"/>
              <a:ea typeface="Verdana" panose="020B0604030504040204" pitchFamily="34" charset="0"/>
              <a:sym typeface="Wingdings" pitchFamily="2" charset="2"/>
            </a:endParaRPr>
          </a:p>
          <a:p>
            <a:pPr marL="271463" indent="-271463">
              <a:buFont typeface="+mj-lt"/>
              <a:buAutoNum type="arabicPeriod"/>
            </a:pPr>
            <a:r>
              <a:rPr lang="en-GB" sz="2000" i="0" u="sng" strike="noStrike" dirty="0">
                <a:solidFill>
                  <a:srgbClr val="073763"/>
                </a:solidFill>
                <a:effectLst/>
                <a:latin typeface="DINPro"/>
                <a:sym typeface="Wingdings" pitchFamily="2" charset="2"/>
              </a:rPr>
              <a:t>Compliance with the Lisbon Recognition Convention (LRC)</a:t>
            </a:r>
            <a:endParaRPr lang="hr-HR" sz="2000" i="0" u="sng" strike="noStrike" dirty="0">
              <a:solidFill>
                <a:srgbClr val="073763"/>
              </a:solidFill>
              <a:effectLst/>
              <a:latin typeface="DINPro"/>
              <a:sym typeface="Wingdings" pitchFamily="2" charset="2"/>
            </a:endParaRPr>
          </a:p>
          <a:p>
            <a:pPr marL="271463" indent="-271463">
              <a:buFont typeface="+mj-lt"/>
              <a:buAutoNum type="arabicPeriod"/>
            </a:pPr>
            <a:r>
              <a:rPr lang="en-GB" sz="2000" i="0" u="sng" strike="noStrike" dirty="0">
                <a:solidFill>
                  <a:srgbClr val="073763"/>
                </a:solidFill>
                <a:effectLst/>
                <a:latin typeface="DINPro"/>
                <a:sym typeface="Wingdings" pitchFamily="2" charset="2"/>
              </a:rPr>
              <a:t>Quality Assurance in compliance with the ESG</a:t>
            </a:r>
            <a:endParaRPr lang="hr-HR" sz="2000" i="0" u="sng" strike="noStrike" dirty="0">
              <a:solidFill>
                <a:srgbClr val="073763"/>
              </a:solidFill>
              <a:effectLst/>
              <a:latin typeface="DINPro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1457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85565-2A4E-9782-13C4-2EF04F5EC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B55248-D325-3674-D758-CDF9E5669F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6945" y="734402"/>
            <a:ext cx="5327650" cy="525401"/>
          </a:xfrm>
        </p:spPr>
        <p:txBody>
          <a:bodyPr>
            <a:spAutoFit/>
          </a:bodyPr>
          <a:lstStyle/>
          <a:p>
            <a:r>
              <a:rPr lang="en-GB" b="1" spc="-1" dirty="0">
                <a:latin typeface="DINPro"/>
              </a:rPr>
              <a:t>EQAR’s contribution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04F5918-C2F3-4C29-553C-AA09D1E1157A}"/>
              </a:ext>
            </a:extLst>
          </p:cNvPr>
          <p:cNvSpPr txBox="1"/>
          <p:nvPr/>
        </p:nvSpPr>
        <p:spPr>
          <a:xfrm>
            <a:off x="616945" y="1443668"/>
            <a:ext cx="799127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900" b="1" dirty="0">
                <a:solidFill>
                  <a:srgbClr val="073763"/>
                </a:solidFill>
                <a:latin typeface="DINPro"/>
              </a:rPr>
              <a:t>EHEA </a:t>
            </a:r>
            <a:r>
              <a:rPr lang="hr-HR" sz="1900" b="1" dirty="0" err="1">
                <a:solidFill>
                  <a:srgbClr val="073763"/>
                </a:solidFill>
                <a:latin typeface="DINPro"/>
              </a:rPr>
              <a:t>Key</a:t>
            </a:r>
            <a:r>
              <a:rPr lang="hr-HR" sz="1900" b="1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b="1" dirty="0" err="1">
                <a:solidFill>
                  <a:srgbClr val="073763"/>
                </a:solidFill>
                <a:latin typeface="DINPro"/>
              </a:rPr>
              <a:t>commitment</a:t>
            </a:r>
            <a:r>
              <a:rPr lang="hr-HR" sz="1900" b="1" dirty="0">
                <a:solidFill>
                  <a:srgbClr val="073763"/>
                </a:solidFill>
                <a:latin typeface="DINPro"/>
              </a:rPr>
              <a:t> 2: </a:t>
            </a:r>
            <a:r>
              <a:rPr lang="hr-HR" sz="1900" b="1" dirty="0" err="1">
                <a:solidFill>
                  <a:srgbClr val="073763"/>
                </a:solidFill>
                <a:latin typeface="DINPro"/>
              </a:rPr>
              <a:t>Recognition</a:t>
            </a:r>
            <a:endParaRPr lang="hr-HR" sz="1900" b="1" dirty="0">
              <a:solidFill>
                <a:srgbClr val="073763"/>
              </a:solidFill>
              <a:latin typeface="DINPro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hr-HR" sz="1900" dirty="0" err="1">
                <a:solidFill>
                  <a:srgbClr val="073763"/>
                </a:solidFill>
                <a:latin typeface="DINPro"/>
              </a:rPr>
              <a:t>Facilitate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international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recognition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EHEA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line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with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the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LRC</a:t>
            </a:r>
            <a:endParaRPr lang="fr-FR" sz="1900" i="1" dirty="0">
              <a:solidFill>
                <a:srgbClr val="073763"/>
              </a:solidFill>
              <a:latin typeface="DINPro"/>
            </a:endParaRPr>
          </a:p>
          <a:p>
            <a:pPr>
              <a:spcBef>
                <a:spcPts val="1200"/>
              </a:spcBef>
            </a:pPr>
            <a:r>
              <a:rPr lang="hr-HR" sz="1900" dirty="0" err="1">
                <a:solidFill>
                  <a:srgbClr val="073763"/>
                </a:solidFill>
                <a:latin typeface="DINPro"/>
              </a:rPr>
              <a:t>Through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: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hr-HR" sz="1900" dirty="0" err="1">
                <a:solidFill>
                  <a:srgbClr val="073763"/>
                </a:solidFill>
                <a:latin typeface="DINPro"/>
              </a:rPr>
              <a:t>Maintaining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a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register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of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trustworthy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QA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agencies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and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their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external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QA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results</a:t>
            </a:r>
            <a:endParaRPr lang="hr-HR" sz="1900" dirty="0">
              <a:solidFill>
                <a:srgbClr val="073763"/>
              </a:solidFill>
              <a:latin typeface="DINPro"/>
            </a:endParaRP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à"/>
            </a:pPr>
            <a:r>
              <a:rPr lang="hr-HR" sz="1900" dirty="0">
                <a:solidFill>
                  <a:srgbClr val="073763"/>
                </a:solidFill>
                <a:latin typeface="DINPro"/>
              </a:rPr>
              <a:t>EQAR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knowledge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database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as 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Unique repository of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sz="1900" dirty="0">
                <a:solidFill>
                  <a:srgbClr val="073763"/>
                </a:solidFill>
                <a:latin typeface="DINPro"/>
              </a:rPr>
              <a:t>I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n-depth knowledge of the QA landscape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sz="1900" dirty="0">
                <a:solidFill>
                  <a:srgbClr val="073763"/>
                </a:solidFill>
                <a:latin typeface="DINPro"/>
              </a:rPr>
              <a:t>U</a:t>
            </a:r>
            <a:r>
              <a:rPr lang="en-GB" sz="1900" dirty="0" err="1">
                <a:solidFill>
                  <a:srgbClr val="073763"/>
                </a:solidFill>
                <a:latin typeface="DINPro"/>
              </a:rPr>
              <a:t>nderstanding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 of the concrete of issues of recognition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à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DEQAR as a powerful and up-to-date information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and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transparency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tool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,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with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links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to:</a:t>
            </a:r>
            <a:endParaRPr lang="en-GB" sz="1900" dirty="0">
              <a:solidFill>
                <a:srgbClr val="073763"/>
              </a:solidFill>
              <a:latin typeface="DINPro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ENIC-NARIC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s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tools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and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workflows</a:t>
            </a:r>
            <a:endParaRPr lang="hr-HR" sz="1900" dirty="0">
              <a:solidFill>
                <a:srgbClr val="073763"/>
              </a:solidFill>
              <a:latin typeface="DINPro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European Digital Credentials for learning (EDC)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infrastructure</a:t>
            </a:r>
            <a:endParaRPr lang="en-GB" sz="1900" dirty="0">
              <a:solidFill>
                <a:srgbClr val="073763"/>
              </a:solidFill>
              <a:latin typeface="DINPro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European Blockchain Services Infrastructure (EBSI)</a:t>
            </a:r>
            <a:endParaRPr lang="hr-HR" sz="1900" dirty="0">
              <a:solidFill>
                <a:srgbClr val="073763"/>
              </a:solidFill>
              <a:latin typeface="DINPro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sz="1900" dirty="0">
                <a:solidFill>
                  <a:srgbClr val="073763"/>
                </a:solidFill>
                <a:latin typeface="DINPro"/>
              </a:rPr>
              <a:t>(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future) 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European Higher Education Sector Observatory (EHESO)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endParaRPr lang="fr-FR" sz="2000" i="1" dirty="0">
              <a:solidFill>
                <a:srgbClr val="073763"/>
              </a:solidFill>
              <a:latin typeface="DINPro"/>
            </a:endParaRPr>
          </a:p>
          <a:p>
            <a:endParaRPr lang="fr-FR" sz="2000" i="1" dirty="0">
              <a:solidFill>
                <a:srgbClr val="073763"/>
              </a:solidFill>
              <a:latin typeface="DINPro"/>
            </a:endParaRPr>
          </a:p>
        </p:txBody>
      </p:sp>
    </p:spTree>
    <p:extLst>
      <p:ext uri="{BB962C8B-B14F-4D97-AF65-F5344CB8AC3E}">
        <p14:creationId xmlns:p14="http://schemas.microsoft.com/office/powerpoint/2010/main" val="182189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B1FA6-EEE0-8C60-6AC4-1394B413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F82FF-A939-3D19-10BC-77F5B98653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6945" y="734402"/>
            <a:ext cx="5327650" cy="525401"/>
          </a:xfrm>
        </p:spPr>
        <p:txBody>
          <a:bodyPr>
            <a:spAutoFit/>
          </a:bodyPr>
          <a:lstStyle/>
          <a:p>
            <a:r>
              <a:rPr lang="en-GB" b="1" spc="-1" dirty="0">
                <a:latin typeface="DINPro"/>
              </a:rPr>
              <a:t>EQAR’s contribution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CA51376-9D04-FDC0-5B5E-6DB95A0C512A}"/>
              </a:ext>
            </a:extLst>
          </p:cNvPr>
          <p:cNvSpPr txBox="1"/>
          <p:nvPr/>
        </p:nvSpPr>
        <p:spPr>
          <a:xfrm>
            <a:off x="616945" y="1443668"/>
            <a:ext cx="809128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73763"/>
                </a:solidFill>
                <a:latin typeface="DINPro"/>
              </a:rPr>
              <a:t>EHEA Key commitment 3: Quality Assurance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External evaluation of QA agencies: maintaining trust in external QA results in EHEA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Contribution to the revision of the ESG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Contribution to new developments in the field of external QA</a:t>
            </a:r>
          </a:p>
          <a:p>
            <a:pPr>
              <a:spcBef>
                <a:spcPts val="1200"/>
              </a:spcBef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Through: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Maintaining a register of trustworthy QA agencies (emphasising consistency and transparency in external evaluation of QA agencies) 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hr-HR" sz="1900" dirty="0">
                <a:solidFill>
                  <a:srgbClr val="073763"/>
                </a:solidFill>
                <a:latin typeface="DINPro"/>
              </a:rPr>
              <a:t>1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Membership in the ESG revision Steering Committee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and constant liaising with the E4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and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social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partners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(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Education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International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and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Business Europe)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hr-HR" sz="1900" dirty="0" err="1">
                <a:solidFill>
                  <a:srgbClr val="073763"/>
                </a:solidFill>
                <a:latin typeface="DINPro"/>
              </a:rPr>
              <a:t>Revision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of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the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European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Approach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to QA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of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Joint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Programmes</a:t>
            </a:r>
            <a:endParaRPr lang="en-GB" sz="1900" dirty="0">
              <a:solidFill>
                <a:srgbClr val="073763"/>
              </a:solidFill>
              <a:latin typeface="DINPro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à"/>
            </a:pPr>
            <a:r>
              <a:rPr lang="hr-HR" sz="1900" dirty="0" err="1">
                <a:solidFill>
                  <a:srgbClr val="073763"/>
                </a:solidFill>
                <a:latin typeface="DINPro"/>
              </a:rPr>
              <a:t>Providing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expert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input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or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support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on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different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developmental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initiatives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sz="1900" dirty="0">
                <a:solidFill>
                  <a:srgbClr val="073763"/>
                </a:solidFill>
                <a:latin typeface="DINPro"/>
              </a:rPr>
              <a:t>QA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of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micro-credentials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and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other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providers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(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including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information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on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their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certification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sz="1900" dirty="0">
                <a:solidFill>
                  <a:srgbClr val="073763"/>
                </a:solidFill>
                <a:latin typeface="DINPro"/>
              </a:rPr>
              <a:t>European </a:t>
            </a:r>
            <a:r>
              <a:rPr lang="hr-HR" sz="1900" dirty="0" err="1">
                <a:solidFill>
                  <a:srgbClr val="073763"/>
                </a:solidFill>
                <a:latin typeface="DINPro"/>
              </a:rPr>
              <a:t>degree</a:t>
            </a:r>
            <a:endParaRPr lang="hr-HR" sz="1900" dirty="0">
              <a:solidFill>
                <a:srgbClr val="073763"/>
              </a:solidFill>
              <a:latin typeface="DINPro"/>
            </a:endParaRPr>
          </a:p>
        </p:txBody>
      </p:sp>
    </p:spTree>
    <p:extLst>
      <p:ext uri="{BB962C8B-B14F-4D97-AF65-F5344CB8AC3E}">
        <p14:creationId xmlns:p14="http://schemas.microsoft.com/office/powerpoint/2010/main" val="384001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EF4BA5-CF5A-6F9D-6FBB-4C1DAF16D4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A2AFB-CD91-BC65-3AD1-A41FF49CDD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6945" y="734402"/>
            <a:ext cx="5327650" cy="525401"/>
          </a:xfrm>
        </p:spPr>
        <p:txBody>
          <a:bodyPr>
            <a:spAutoFit/>
          </a:bodyPr>
          <a:lstStyle/>
          <a:p>
            <a:r>
              <a:rPr lang="en-GB" b="1" spc="-1" dirty="0">
                <a:latin typeface="Eurostile LT Std"/>
              </a:rPr>
              <a:t>EQAR’s contribution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E723F0D-8894-72B0-60F9-6C134A221C5F}"/>
              </a:ext>
            </a:extLst>
          </p:cNvPr>
          <p:cNvSpPr txBox="1"/>
          <p:nvPr/>
        </p:nvSpPr>
        <p:spPr>
          <a:xfrm>
            <a:off x="616945" y="1443668"/>
            <a:ext cx="809128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b="1" dirty="0" err="1">
                <a:solidFill>
                  <a:srgbClr val="073763"/>
                </a:solidFill>
                <a:latin typeface="DINPro"/>
              </a:rPr>
              <a:t>Applications</a:t>
            </a:r>
            <a:r>
              <a:rPr lang="hr-HR" sz="1800" b="1" dirty="0">
                <a:solidFill>
                  <a:srgbClr val="073763"/>
                </a:solidFill>
                <a:latin typeface="DINPro"/>
              </a:rPr>
              <a:t> for </a:t>
            </a:r>
            <a:r>
              <a:rPr lang="hr-HR" sz="1800" b="1" dirty="0" err="1">
                <a:solidFill>
                  <a:srgbClr val="073763"/>
                </a:solidFill>
                <a:latin typeface="DINPro"/>
              </a:rPr>
              <a:t>membership</a:t>
            </a:r>
            <a:r>
              <a:rPr lang="hr-HR" sz="1800" b="1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800" b="1" dirty="0" err="1">
                <a:solidFill>
                  <a:srgbClr val="073763"/>
                </a:solidFill>
                <a:latin typeface="DINPro"/>
              </a:rPr>
              <a:t>in</a:t>
            </a:r>
            <a:r>
              <a:rPr lang="hr-HR" sz="1800" b="1" dirty="0">
                <a:solidFill>
                  <a:srgbClr val="073763"/>
                </a:solidFill>
                <a:latin typeface="DINPro"/>
              </a:rPr>
              <a:t> BFUG </a:t>
            </a:r>
            <a:r>
              <a:rPr lang="hr-HR" sz="1800" b="1" dirty="0" err="1">
                <a:solidFill>
                  <a:srgbClr val="073763"/>
                </a:solidFill>
                <a:latin typeface="DINPro"/>
              </a:rPr>
              <a:t>working</a:t>
            </a:r>
            <a:r>
              <a:rPr lang="hr-HR" sz="1800" b="1" dirty="0">
                <a:solidFill>
                  <a:srgbClr val="073763"/>
                </a:solidFill>
                <a:latin typeface="DINPro"/>
              </a:rPr>
              <a:t> </a:t>
            </a:r>
            <a:r>
              <a:rPr lang="hr-HR" sz="1800" b="1" dirty="0" err="1">
                <a:solidFill>
                  <a:srgbClr val="073763"/>
                </a:solidFill>
                <a:latin typeface="DINPro"/>
              </a:rPr>
              <a:t>structures</a:t>
            </a:r>
            <a:r>
              <a:rPr lang="hr-HR" sz="1800" b="1" dirty="0">
                <a:solidFill>
                  <a:srgbClr val="073763"/>
                </a:solidFill>
                <a:latin typeface="DINPro"/>
              </a:rPr>
              <a:t>:</a:t>
            </a:r>
            <a:endParaRPr lang="en-GB" sz="1800" b="1" dirty="0">
              <a:solidFill>
                <a:srgbClr val="073763"/>
              </a:solidFill>
              <a:latin typeface="DINPro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Working Group on Monitoring (</a:t>
            </a:r>
            <a:r>
              <a:rPr lang="hr-HR" sz="1900" dirty="0">
                <a:solidFill>
                  <a:srgbClr val="073763"/>
                </a:solidFill>
                <a:latin typeface="DINPro"/>
              </a:rPr>
              <a:t>I</a:t>
            </a:r>
            <a:r>
              <a:rPr lang="en-GB" sz="1900" dirty="0" err="1">
                <a:solidFill>
                  <a:srgbClr val="073763"/>
                </a:solidFill>
                <a:latin typeface="DINPro"/>
              </a:rPr>
              <a:t>mplementation</a:t>
            </a:r>
            <a:r>
              <a:rPr lang="en-GB" sz="1900" dirty="0">
                <a:solidFill>
                  <a:srgbClr val="073763"/>
                </a:solidFill>
                <a:latin typeface="DINPro"/>
              </a:rPr>
              <a:t>)</a:t>
            </a:r>
            <a:endParaRPr lang="hr-HR" sz="1900" dirty="0">
              <a:solidFill>
                <a:srgbClr val="073763"/>
              </a:solidFill>
              <a:latin typeface="DINPro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Thematic Peer Group B on Recognition</a:t>
            </a:r>
            <a:endParaRPr lang="hr-HR" sz="1900" dirty="0">
              <a:solidFill>
                <a:srgbClr val="073763"/>
              </a:solidFill>
              <a:latin typeface="DINPro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Thematic Peer Group C on Quality Assurance</a:t>
            </a:r>
            <a:endParaRPr lang="hr-HR" sz="1900" dirty="0">
              <a:solidFill>
                <a:srgbClr val="073763"/>
              </a:solidFill>
              <a:latin typeface="DINPro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GB" sz="1900" dirty="0">
                <a:solidFill>
                  <a:srgbClr val="073763"/>
                </a:solidFill>
                <a:latin typeface="DINPro"/>
              </a:rPr>
              <a:t>Task Force on a Long-term Secretariat</a:t>
            </a:r>
          </a:p>
        </p:txBody>
      </p:sp>
    </p:spTree>
    <p:extLst>
      <p:ext uri="{BB962C8B-B14F-4D97-AF65-F5344CB8AC3E}">
        <p14:creationId xmlns:p14="http://schemas.microsoft.com/office/powerpoint/2010/main" val="290865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360000" y="2043720"/>
            <a:ext cx="8280000" cy="1736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strike="noStrike" spc="-1" dirty="0">
                <a:solidFill>
                  <a:srgbClr val="00538A"/>
                </a:solidFill>
                <a:latin typeface="Eurostile LT Std"/>
              </a:rPr>
              <a:t>Thank you!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QAR%20presentation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09_26 EQAR Lauwick Presentation" id="{21BCE02F-AE3C-CB4F-8893-6423B195ACC1}" vid="{16D9CF7B-3902-B347-8F72-6EF2E567C7D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EQAR presentation_</Template>
  <TotalTime>355</TotalTime>
  <Words>499</Words>
  <Application>Microsoft Office PowerPoint</Application>
  <PresentationFormat>On-screen Show (4:3)</PresentationFormat>
  <Paragraphs>73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D-DIN-PRO</vt:lpstr>
      <vt:lpstr>D-DIN-PRO SemiBold</vt:lpstr>
      <vt:lpstr>DINPro</vt:lpstr>
      <vt:lpstr>Eurostile LT Std</vt:lpstr>
      <vt:lpstr>Liberation Sans</vt:lpstr>
      <vt:lpstr>Verdana</vt:lpstr>
      <vt:lpstr>-webkit-standard</vt:lpstr>
      <vt:lpstr>Wingdings</vt:lpstr>
      <vt:lpstr>EQAR%20presentation_</vt:lpstr>
      <vt:lpstr>EQAR’s contribution to the new working cycle of the BFUG</vt:lpstr>
      <vt:lpstr>EQAR: Mission and Role</vt:lpstr>
      <vt:lpstr>EQAR Mission</vt:lpstr>
      <vt:lpstr>EQAR’s contribution to the EHEA</vt:lpstr>
      <vt:lpstr>EQAR’s contribution to the EHEA</vt:lpstr>
      <vt:lpstr>EQAR’s contribution</vt:lpstr>
      <vt:lpstr>EQAR’s contribution</vt:lpstr>
      <vt:lpstr>EQAR’s contribution</vt:lpstr>
      <vt:lpstr>Thank you!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EQAR’s contribution to the new working cycle of the BFUG</dc:title>
  <dc:subject/>
  <dc:creator>Stéphane Lauwick</dc:creator>
  <cp:keywords/>
  <dc:description>Copyright by EQAR - made available under the Creative Commons Attribution-Share Alike 2.0 license (http://creativecommons.org/licenses/by-sa/2.0/be/deed.en_GB)</dc:description>
  <cp:lastModifiedBy>Aleksandar Šušnjar</cp:lastModifiedBy>
  <cp:revision>6</cp:revision>
  <cp:lastPrinted>2023-09-26T07:05:53Z</cp:lastPrinted>
  <dcterms:created xsi:type="dcterms:W3CDTF">2024-10-26T12:18:08Z</dcterms:created>
  <dcterms:modified xsi:type="dcterms:W3CDTF">2024-11-01T07:15:50Z</dcterms:modified>
  <cp:category/>
</cp:coreProperties>
</file>