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e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75" r:id="rId2"/>
  </p:sldMasterIdLst>
  <p:notesMasterIdLst>
    <p:notesMasterId r:id="rId21"/>
  </p:notesMasterIdLst>
  <p:handoutMasterIdLst>
    <p:handoutMasterId r:id="rId22"/>
  </p:handoutMasterIdLst>
  <p:sldIdLst>
    <p:sldId id="256" r:id="rId3"/>
    <p:sldId id="261" r:id="rId4"/>
    <p:sldId id="266" r:id="rId5"/>
    <p:sldId id="267" r:id="rId6"/>
    <p:sldId id="268" r:id="rId7"/>
    <p:sldId id="271" r:id="rId8"/>
    <p:sldId id="270" r:id="rId9"/>
    <p:sldId id="279" r:id="rId10"/>
    <p:sldId id="283" r:id="rId11"/>
    <p:sldId id="277" r:id="rId12"/>
    <p:sldId id="280" r:id="rId13"/>
    <p:sldId id="281" r:id="rId14"/>
    <p:sldId id="284" r:id="rId15"/>
    <p:sldId id="282" r:id="rId16"/>
    <p:sldId id="285" r:id="rId17"/>
    <p:sldId id="275" r:id="rId18"/>
    <p:sldId id="276" r:id="rId19"/>
    <p:sldId id="278" r:id="rId20"/>
  </p:sldIdLst>
  <p:sldSz cx="9144000" cy="6858000" type="screen4x3"/>
  <p:notesSz cx="3779838" cy="53276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/>
    <p:restoredTop sz="96115"/>
  </p:normalViewPr>
  <p:slideViewPr>
    <p:cSldViewPr snapToGrid="0">
      <p:cViewPr>
        <p:scale>
          <a:sx n="75" d="100"/>
          <a:sy n="75" d="100"/>
        </p:scale>
        <p:origin x="135" y="-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9E54FB9-1E45-44AF-8B7B-22C536334F1C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1640143" cy="266106"/>
          </a:xfrm>
          <a:prstGeom prst="rect">
            <a:avLst/>
          </a:prstGeom>
          <a:noFill/>
          <a:ln>
            <a:noFill/>
          </a:ln>
        </p:spPr>
        <p:txBody>
          <a:bodyPr vert="horz" wrap="none" lIns="47286" tIns="23643" rIns="47286" bIns="23643" anchorCtr="0" compatLnSpc="0">
            <a:noAutofit/>
          </a:bodyPr>
          <a:lstStyle/>
          <a:p>
            <a:pPr hangingPunct="0">
              <a:defRPr sz="1400"/>
            </a:pPr>
            <a:endParaRPr lang="en-GB" sz="700">
              <a:latin typeface="DINPro" pitchFamily="34"/>
              <a:ea typeface="Arial Unicode MS" pitchFamily="34"/>
              <a:cs typeface="Tahoma" pitchFamily="34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795D6CE-8721-2E98-866E-435CBAB57E99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2139450" y="0"/>
            <a:ext cx="1640143" cy="266106"/>
          </a:xfrm>
          <a:prstGeom prst="rect">
            <a:avLst/>
          </a:prstGeom>
          <a:noFill/>
          <a:ln>
            <a:noFill/>
          </a:ln>
        </p:spPr>
        <p:txBody>
          <a:bodyPr vert="horz" wrap="none" lIns="47286" tIns="23643" rIns="47286" bIns="23643" anchorCtr="0" compatLnSpc="0">
            <a:noAutofit/>
          </a:bodyPr>
          <a:lstStyle/>
          <a:p>
            <a:pPr algn="r" hangingPunct="0">
              <a:defRPr sz="1400"/>
            </a:pPr>
            <a:endParaRPr lang="en-GB" sz="700">
              <a:latin typeface="DINPro" pitchFamily="34"/>
              <a:ea typeface="Arial Unicode MS" pitchFamily="34"/>
              <a:cs typeface="Tahoma" pitchFamily="34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861186-8432-415D-DE47-7057D7BDC5C1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5061454"/>
            <a:ext cx="1640143" cy="266106"/>
          </a:xfrm>
          <a:prstGeom prst="rect">
            <a:avLst/>
          </a:prstGeom>
          <a:noFill/>
          <a:ln>
            <a:noFill/>
          </a:ln>
        </p:spPr>
        <p:txBody>
          <a:bodyPr vert="horz" wrap="none" lIns="47286" tIns="23643" rIns="47286" bIns="23643" anchor="b" anchorCtr="0" compatLnSpc="0">
            <a:noAutofit/>
          </a:bodyPr>
          <a:lstStyle/>
          <a:p>
            <a:pPr hangingPunct="0">
              <a:defRPr sz="1400"/>
            </a:pPr>
            <a:endParaRPr lang="en-GB" sz="700">
              <a:latin typeface="DINPro" pitchFamily="34"/>
              <a:ea typeface="Arial Unicode MS" pitchFamily="34"/>
              <a:cs typeface="Tahoma" pitchFamily="34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74774B2-EB4F-590C-5DDC-379EB2D04237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2139450" y="5061454"/>
            <a:ext cx="1640143" cy="266106"/>
          </a:xfrm>
          <a:prstGeom prst="rect">
            <a:avLst/>
          </a:prstGeom>
          <a:noFill/>
          <a:ln>
            <a:noFill/>
          </a:ln>
        </p:spPr>
        <p:txBody>
          <a:bodyPr vert="horz" wrap="none" lIns="47286" tIns="23643" rIns="47286" bIns="23643" anchor="b" anchorCtr="0" compatLnSpc="0">
            <a:noAutofit/>
          </a:bodyPr>
          <a:lstStyle/>
          <a:p>
            <a:pPr algn="r" hangingPunct="0">
              <a:defRPr sz="1400"/>
            </a:pPr>
            <a:fld id="{7549C303-91BE-5F47-8FED-AEF59FE9FA7D}" type="slidenum">
              <a:t>‹#›</a:t>
            </a:fld>
            <a:endParaRPr lang="en-GB" sz="700">
              <a:latin typeface="DINPro" pitchFamily="34"/>
              <a:ea typeface="Arial Unicode MS" pitchFamily="34"/>
              <a:cs typeface="Tahoma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293412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4195FA2-F28A-CABD-9E0F-4AA3B0C764B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80000" y="180000"/>
            <a:ext cx="3420000" cy="25200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87CD218-5278-B207-A8D4-D1B99419234D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378000" y="2880000"/>
            <a:ext cx="3023639" cy="2047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compatLnSpc="1"/>
          <a:lstStyle/>
          <a:p>
            <a:endParaRPr lang="en-GB"/>
          </a:p>
        </p:txBody>
      </p:sp>
      <p:sp>
        <p:nvSpPr>
          <p:cNvPr id="4" name="Connecteur droit 3">
            <a:extLst>
              <a:ext uri="{FF2B5EF4-FFF2-40B4-BE49-F238E27FC236}">
                <a16:creationId xmlns:a16="http://schemas.microsoft.com/office/drawing/2014/main" id="{E22751EE-7C89-7B6F-C795-9F5BB94CF4C7}"/>
              </a:ext>
            </a:extLst>
          </p:cNvPr>
          <p:cNvSpPr/>
          <p:nvPr/>
        </p:nvSpPr>
        <p:spPr>
          <a:xfrm>
            <a:off x="180000" y="3168000"/>
            <a:ext cx="3420000" cy="0"/>
          </a:xfrm>
          <a:prstGeom prst="line">
            <a:avLst/>
          </a:prstGeom>
          <a:noFill/>
          <a:ln w="12600">
            <a:solidFill>
              <a:srgbClr val="999999"/>
            </a:solidFill>
            <a:prstDash val="solid"/>
          </a:ln>
        </p:spPr>
        <p:txBody>
          <a:bodyPr vert="horz" wrap="none" lIns="87480" tIns="42480" rIns="87480" bIns="4248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2400" u="none" strike="noStrike" kern="1200">
              <a:ln>
                <a:noFill/>
              </a:ln>
              <a:latin typeface="DINPro" pitchFamily="34"/>
              <a:ea typeface="Arial Unicode MS" pitchFamily="34"/>
              <a:cs typeface="Tahoma" pitchFamily="34"/>
            </a:endParaRPr>
          </a:p>
        </p:txBody>
      </p:sp>
      <p:sp>
        <p:nvSpPr>
          <p:cNvPr id="5" name="Connecteur droit 4">
            <a:extLst>
              <a:ext uri="{FF2B5EF4-FFF2-40B4-BE49-F238E27FC236}">
                <a16:creationId xmlns:a16="http://schemas.microsoft.com/office/drawing/2014/main" id="{8D880CA5-AF2F-6D0D-0363-2443D0E775CF}"/>
              </a:ext>
            </a:extLst>
          </p:cNvPr>
          <p:cNvSpPr/>
          <p:nvPr/>
        </p:nvSpPr>
        <p:spPr>
          <a:xfrm>
            <a:off x="180000" y="3464279"/>
            <a:ext cx="3420000" cy="0"/>
          </a:xfrm>
          <a:prstGeom prst="line">
            <a:avLst/>
          </a:prstGeom>
          <a:noFill/>
          <a:ln w="12600">
            <a:solidFill>
              <a:srgbClr val="999999"/>
            </a:solidFill>
            <a:prstDash val="solid"/>
          </a:ln>
        </p:spPr>
        <p:txBody>
          <a:bodyPr vert="horz" wrap="none" lIns="87480" tIns="42480" rIns="87480" bIns="4248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2400" u="none" strike="noStrike" kern="1200">
              <a:ln>
                <a:noFill/>
              </a:ln>
              <a:latin typeface="DINPro" pitchFamily="34"/>
              <a:ea typeface="Arial Unicode MS" pitchFamily="34"/>
              <a:cs typeface="Tahoma" pitchFamily="34"/>
            </a:endParaRPr>
          </a:p>
        </p:txBody>
      </p:sp>
      <p:sp>
        <p:nvSpPr>
          <p:cNvPr id="6" name="Connecteur droit 5">
            <a:extLst>
              <a:ext uri="{FF2B5EF4-FFF2-40B4-BE49-F238E27FC236}">
                <a16:creationId xmlns:a16="http://schemas.microsoft.com/office/drawing/2014/main" id="{CF0AFEDC-D408-432E-80BB-944FD86550F7}"/>
              </a:ext>
            </a:extLst>
          </p:cNvPr>
          <p:cNvSpPr/>
          <p:nvPr/>
        </p:nvSpPr>
        <p:spPr>
          <a:xfrm>
            <a:off x="180000" y="4056480"/>
            <a:ext cx="3420000" cy="0"/>
          </a:xfrm>
          <a:prstGeom prst="line">
            <a:avLst/>
          </a:prstGeom>
          <a:noFill/>
          <a:ln w="12600">
            <a:solidFill>
              <a:srgbClr val="999999"/>
            </a:solidFill>
            <a:prstDash val="solid"/>
          </a:ln>
        </p:spPr>
        <p:txBody>
          <a:bodyPr vert="horz" wrap="none" lIns="87480" tIns="42480" rIns="87480" bIns="4248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2400" u="none" strike="noStrike" kern="1200">
              <a:ln>
                <a:noFill/>
              </a:ln>
              <a:latin typeface="DINPro" pitchFamily="34"/>
              <a:ea typeface="Arial Unicode MS" pitchFamily="34"/>
              <a:cs typeface="Tahoma" pitchFamily="34"/>
            </a:endParaRPr>
          </a:p>
        </p:txBody>
      </p:sp>
      <p:sp>
        <p:nvSpPr>
          <p:cNvPr id="7" name="Connecteur droit 6">
            <a:extLst>
              <a:ext uri="{FF2B5EF4-FFF2-40B4-BE49-F238E27FC236}">
                <a16:creationId xmlns:a16="http://schemas.microsoft.com/office/drawing/2014/main" id="{C10F8FA1-DE15-9A7A-9218-9506BFC6CAE0}"/>
              </a:ext>
            </a:extLst>
          </p:cNvPr>
          <p:cNvSpPr/>
          <p:nvPr/>
        </p:nvSpPr>
        <p:spPr>
          <a:xfrm>
            <a:off x="180000" y="3760200"/>
            <a:ext cx="3420000" cy="0"/>
          </a:xfrm>
          <a:prstGeom prst="line">
            <a:avLst/>
          </a:prstGeom>
          <a:noFill/>
          <a:ln w="12600">
            <a:solidFill>
              <a:srgbClr val="999999"/>
            </a:solidFill>
            <a:prstDash val="solid"/>
          </a:ln>
        </p:spPr>
        <p:txBody>
          <a:bodyPr vert="horz" wrap="none" lIns="87480" tIns="42480" rIns="87480" bIns="4248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2400" u="none" strike="noStrike" kern="1200">
              <a:ln>
                <a:noFill/>
              </a:ln>
              <a:latin typeface="DINPro" pitchFamily="34"/>
              <a:ea typeface="Arial Unicode MS" pitchFamily="34"/>
              <a:cs typeface="Tahoma" pitchFamily="34"/>
            </a:endParaRPr>
          </a:p>
        </p:txBody>
      </p:sp>
      <p:sp>
        <p:nvSpPr>
          <p:cNvPr id="8" name="Connecteur droit 7">
            <a:extLst>
              <a:ext uri="{FF2B5EF4-FFF2-40B4-BE49-F238E27FC236}">
                <a16:creationId xmlns:a16="http://schemas.microsoft.com/office/drawing/2014/main" id="{DA26CCA5-EB5F-4E7F-2DF0-FC6E6BF1C2BB}"/>
              </a:ext>
            </a:extLst>
          </p:cNvPr>
          <p:cNvSpPr/>
          <p:nvPr/>
        </p:nvSpPr>
        <p:spPr>
          <a:xfrm>
            <a:off x="180000" y="4352760"/>
            <a:ext cx="3420000" cy="0"/>
          </a:xfrm>
          <a:prstGeom prst="line">
            <a:avLst/>
          </a:prstGeom>
          <a:noFill/>
          <a:ln w="12600">
            <a:solidFill>
              <a:srgbClr val="999999"/>
            </a:solidFill>
            <a:prstDash val="solid"/>
          </a:ln>
        </p:spPr>
        <p:txBody>
          <a:bodyPr vert="horz" wrap="none" lIns="87480" tIns="42480" rIns="87480" bIns="4248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2400" u="none" strike="noStrike" kern="1200">
              <a:ln>
                <a:noFill/>
              </a:ln>
              <a:latin typeface="DINPro" pitchFamily="34"/>
              <a:ea typeface="Arial Unicode MS" pitchFamily="34"/>
              <a:cs typeface="Tahoma" pitchFamily="34"/>
            </a:endParaRPr>
          </a:p>
        </p:txBody>
      </p:sp>
      <p:sp>
        <p:nvSpPr>
          <p:cNvPr id="9" name="Connecteur droit 8">
            <a:extLst>
              <a:ext uri="{FF2B5EF4-FFF2-40B4-BE49-F238E27FC236}">
                <a16:creationId xmlns:a16="http://schemas.microsoft.com/office/drawing/2014/main" id="{C3B4CCF3-E4D4-5D34-BB94-58D45BA12570}"/>
              </a:ext>
            </a:extLst>
          </p:cNvPr>
          <p:cNvSpPr/>
          <p:nvPr/>
        </p:nvSpPr>
        <p:spPr>
          <a:xfrm>
            <a:off x="180000" y="4648680"/>
            <a:ext cx="3420000" cy="0"/>
          </a:xfrm>
          <a:prstGeom prst="line">
            <a:avLst/>
          </a:prstGeom>
          <a:noFill/>
          <a:ln w="12600">
            <a:solidFill>
              <a:srgbClr val="999999"/>
            </a:solidFill>
            <a:prstDash val="solid"/>
          </a:ln>
        </p:spPr>
        <p:txBody>
          <a:bodyPr vert="horz" wrap="none" lIns="87480" tIns="42480" rIns="87480" bIns="4248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2400" u="none" strike="noStrike" kern="1200">
              <a:ln>
                <a:noFill/>
              </a:ln>
              <a:latin typeface="DINPro" pitchFamily="34"/>
              <a:ea typeface="Arial Unicode MS" pitchFamily="34"/>
              <a:cs typeface="Tahoma" pitchFamily="34"/>
            </a:endParaRPr>
          </a:p>
        </p:txBody>
      </p:sp>
      <p:sp>
        <p:nvSpPr>
          <p:cNvPr id="10" name="Connecteur droit 9">
            <a:extLst>
              <a:ext uri="{FF2B5EF4-FFF2-40B4-BE49-F238E27FC236}">
                <a16:creationId xmlns:a16="http://schemas.microsoft.com/office/drawing/2014/main" id="{ECA008E8-4A35-43D3-0CF9-ED6755493754}"/>
              </a:ext>
            </a:extLst>
          </p:cNvPr>
          <p:cNvSpPr/>
          <p:nvPr/>
        </p:nvSpPr>
        <p:spPr>
          <a:xfrm>
            <a:off x="180000" y="4932000"/>
            <a:ext cx="3420000" cy="0"/>
          </a:xfrm>
          <a:prstGeom prst="line">
            <a:avLst/>
          </a:prstGeom>
          <a:noFill/>
          <a:ln w="12600">
            <a:solidFill>
              <a:srgbClr val="999999"/>
            </a:solidFill>
            <a:prstDash val="solid"/>
          </a:ln>
        </p:spPr>
        <p:txBody>
          <a:bodyPr vert="horz" wrap="none" lIns="87480" tIns="42480" rIns="87480" bIns="4248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2400" u="none" strike="noStrike" kern="1200">
              <a:ln>
                <a:noFill/>
              </a:ln>
              <a:latin typeface="DINPro" pitchFamily="34"/>
              <a:ea typeface="Arial Unicode MS" pitchFamily="34"/>
              <a:cs typeface="Tahoma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519986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1">
      <a:lnSpc>
        <a:spcPct val="100000"/>
      </a:lnSpc>
      <a:spcBef>
        <a:spcPts val="448"/>
      </a:spcBef>
      <a:spcAft>
        <a:spcPts val="0"/>
      </a:spcAft>
      <a:tabLst>
        <a:tab pos="0" algn="l"/>
        <a:tab pos="914400" algn="l"/>
        <a:tab pos="1828800" algn="l"/>
        <a:tab pos="2743200" algn="l"/>
        <a:tab pos="3657600" algn="l"/>
        <a:tab pos="4572000" algn="l"/>
        <a:tab pos="5486400" algn="l"/>
        <a:tab pos="6400800" algn="l"/>
        <a:tab pos="7315200" algn="l"/>
        <a:tab pos="8229600" algn="l"/>
        <a:tab pos="9144000" algn="l"/>
        <a:tab pos="10058400" algn="l"/>
      </a:tabLst>
      <a:defRPr lang="en-GB" sz="1400" b="0" i="0" u="none" strike="noStrike" baseline="0">
        <a:ln>
          <a:noFill/>
        </a:ln>
        <a:solidFill>
          <a:srgbClr val="000000"/>
        </a:solidFill>
        <a:latin typeface="Calibri" pitchFamily="34"/>
        <a:ea typeface="Arial Unicode MS" pitchFamily="2"/>
        <a:cs typeface="Arial Unicode MS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0E28829-7D08-2929-4F11-44B92E6C69C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09550" y="179388"/>
            <a:ext cx="3360738" cy="25209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B966E05-0208-737D-8E34-725022092EE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GB" kern="1200" dirty="0">
              <a:latin typeface="DINPro" pitchFamily="34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219988-731D-0687-1D56-60E2F255EF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6CF4F5C5-A953-E957-2DC2-B412D9855A0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09550" y="179388"/>
            <a:ext cx="3359150" cy="25193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21159D4E-E9E8-2F19-C1AD-AFF6FD771B5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377825" y="2879725"/>
            <a:ext cx="3024188" cy="2047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8299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F5005C-DDD3-D088-E347-61EB3318D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8A8A3487-E268-A500-9882-11E18B2C15B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09550" y="179388"/>
            <a:ext cx="3359150" cy="25193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F1836C33-5252-6F1A-5B10-67335920A48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377825" y="2879725"/>
            <a:ext cx="3024188" cy="2047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9067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5D802D-2BDF-A6B3-CF25-842C8BC1E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CF690E4A-AE07-525F-5C9A-8F9EE27ABD5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09550" y="179388"/>
            <a:ext cx="3359150" cy="25193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2C551C4D-DB99-8EAF-080C-927207BF24E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377825" y="2879725"/>
            <a:ext cx="3024188" cy="2047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6072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D3D6C2-F38F-687A-49B6-FB35630C0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52BDFA34-B0EB-D127-0C0E-91FC3EB8B25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09550" y="179388"/>
            <a:ext cx="3359150" cy="25193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3C4F53D1-4458-394C-B9CB-6366D08835B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377825" y="2879725"/>
            <a:ext cx="3024188" cy="2047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7688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CF68E1-05C2-946B-FCA8-121E51C67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AB44B722-B903-D9AD-597C-5D56D968B2A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09550" y="179388"/>
            <a:ext cx="3359150" cy="25193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AA2AD9E6-85D8-3D91-02CE-67BFB4AE6B4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377825" y="2879725"/>
            <a:ext cx="3024188" cy="2047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36430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BAA261-3CC7-224F-516E-ED93D8DE6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281C30EA-0E05-85E7-935F-53E7B9BA774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09550" y="179388"/>
            <a:ext cx="3359150" cy="25193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17A4CDCE-38A4-3C2F-6DC6-C85A28612F8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377825" y="2879725"/>
            <a:ext cx="3024188" cy="2047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43508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76A060-F6AB-3E90-0784-38DD6FA9F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>
            <a:extLst>
              <a:ext uri="{FF2B5EF4-FFF2-40B4-BE49-F238E27FC236}">
                <a16:creationId xmlns:a16="http://schemas.microsoft.com/office/drawing/2014/main" id="{E6744993-6F15-C84C-486A-DF77876D804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09550" y="179388"/>
            <a:ext cx="3359150" cy="25193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DEEA07B8-AB89-E324-6BAD-E7D82EE4D6F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377825" y="2879725"/>
            <a:ext cx="3024188" cy="2047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9729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006D04-ADB1-C22F-8772-7787CAF71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>
            <a:extLst>
              <a:ext uri="{FF2B5EF4-FFF2-40B4-BE49-F238E27FC236}">
                <a16:creationId xmlns:a16="http://schemas.microsoft.com/office/drawing/2014/main" id="{C14F99B6-639D-ACDE-2EA3-0ABE256F281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09550" y="179388"/>
            <a:ext cx="3359150" cy="25193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33183B17-B2F9-6907-875F-4D37A8C20E3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377825" y="2879725"/>
            <a:ext cx="3024188" cy="2047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06335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C63B92-1CA7-71D1-C4F7-9F4D800A1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7B23CBE-E63D-C841-CD55-9EFAFF4781F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09550" y="179388"/>
            <a:ext cx="3360738" cy="25209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009F66C-10AC-2305-5BFC-B91FAE45091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GB" kern="1200" dirty="0">
              <a:latin typeface="DINPro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213884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F9452B86-7455-1298-B534-ECE6EB5D841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09550" y="179388"/>
            <a:ext cx="3359150" cy="25193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896C97B5-1B92-205B-3C5C-0C6077A7E31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377825" y="2879725"/>
            <a:ext cx="3024188" cy="2047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8E307D-BA5F-9A16-F6F8-C04F632C2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63BFC9B4-B05F-6362-B3D9-A4045A1C3F5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09550" y="179388"/>
            <a:ext cx="3359150" cy="25193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C7004467-2269-B3C6-7977-176C32828DC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377825" y="2879725"/>
            <a:ext cx="3024188" cy="2047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298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6D8723-ACE2-9DB9-2DBC-CC431E256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D0E171BA-052F-BF6A-9959-7BC7040FE15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09550" y="179388"/>
            <a:ext cx="3359150" cy="25193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BF5321D2-AFD1-C44F-2D96-D3E6B5C5439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377825" y="2879725"/>
            <a:ext cx="3024188" cy="2047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624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2999D9-2C5B-E91F-62D5-C044E95F3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3959ADC8-51E5-E729-E53F-769F24558D5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09550" y="179388"/>
            <a:ext cx="3359150" cy="25193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28D1FEB3-DF0A-FF25-DD74-9A357BE4C08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377825" y="2879725"/>
            <a:ext cx="3024188" cy="2047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5485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20E64E-3FFB-7ABC-4175-49B103FE9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>
            <a:extLst>
              <a:ext uri="{FF2B5EF4-FFF2-40B4-BE49-F238E27FC236}">
                <a16:creationId xmlns:a16="http://schemas.microsoft.com/office/drawing/2014/main" id="{5FC67DAC-CAFC-5CF0-0E08-515BED4A68D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09550" y="179388"/>
            <a:ext cx="3359150" cy="25193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58E0E4B2-36B4-3F53-32BF-AB01AB468D8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377825" y="2879725"/>
            <a:ext cx="3024188" cy="2047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0324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4D812E-D976-5DF8-7DB2-4E4C3BF6B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>
            <a:extLst>
              <a:ext uri="{FF2B5EF4-FFF2-40B4-BE49-F238E27FC236}">
                <a16:creationId xmlns:a16="http://schemas.microsoft.com/office/drawing/2014/main" id="{9F5F3601-DBCA-1E69-6348-C05902D4D49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7787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05FCF04F-BC7A-DBCE-A313-B4D5783FAEF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78487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546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9D9DD3-E94F-017C-E61C-2BE88D88D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>
            <a:extLst>
              <a:ext uri="{FF2B5EF4-FFF2-40B4-BE49-F238E27FC236}">
                <a16:creationId xmlns:a16="http://schemas.microsoft.com/office/drawing/2014/main" id="{3DC517D0-A821-6C3C-5152-4D97076C20B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7787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E54A92B7-ACFF-28B8-CFE9-BB2D5E87EB7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78487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018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73A757-285E-F25A-6FBC-6A1851F62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30E60FEA-0C62-8177-A568-9E577D9F730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09550" y="179388"/>
            <a:ext cx="3359150" cy="25193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BB348FDA-9137-B00B-392D-F71E502C498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377825" y="2879725"/>
            <a:ext cx="3024188" cy="2047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0505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83F1568-883C-EE8F-6C8E-78D502669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1132624-F448-CD76-78F0-68E9E0D68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DE2B2F8-73B9-7D94-AF07-87AECEAA1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1E12C29-EEAB-A348-BBA3-A98925AD229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80535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BCC5C-A623-C19B-01E7-CF520A73A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EE3AC2-8C34-472A-FE16-B4DDF2048D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099BD7-4CEC-BA29-7818-079C9C2607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5F5759-59CA-DB78-A017-4F5FA9E8DFB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1261C44-7F55-4283-A8E7-FF3BA79704B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13690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8A2C5-461C-39F2-711B-16BFF8936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7231FE-AA42-9F4E-5CB6-3A6A8C04D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ACD14-B419-1FDA-D208-B3D7A069C0E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AF387D6-B566-4F4F-801D-3F865626DF4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31465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877688-CEC1-2F91-90DC-375E020039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53975"/>
            <a:ext cx="2055813" cy="5861050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EED292-48F5-3E3B-7113-26B6312AE4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019800" cy="58610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F3ABD-E0CA-6DA1-3D8A-3F9E60CEEBE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850F8B9-CD57-494D-8C05-0156A39672C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080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9E134-339B-AC30-D4FB-A02264AFE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975"/>
            <a:ext cx="5326062" cy="15541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E89A2-CF71-DE68-9146-634D4FD02E2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844675"/>
            <a:ext cx="4037013" cy="40703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BC18FC-5479-2D97-C320-57099E199E5A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6613" y="1844675"/>
            <a:ext cx="4038600" cy="19589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2BF6D2-E790-BB72-8B05-AC66206C7548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6613" y="3956050"/>
            <a:ext cx="4038600" cy="19589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D76917-0322-7B6F-0BE2-ED2A364FA3CC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6538913" y="6088063"/>
            <a:ext cx="2132012" cy="474662"/>
          </a:xfrm>
        </p:spPr>
        <p:txBody>
          <a:bodyPr/>
          <a:lstStyle>
            <a:lvl1pPr>
              <a:defRPr/>
            </a:lvl1pPr>
          </a:lstStyle>
          <a:p>
            <a:fld id="{1D41EC13-55F3-4F98-B265-90A5BEEEFE1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25058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08F7-8064-41DE-E984-8CB8D8DA3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975"/>
            <a:ext cx="5326062" cy="15541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9D832-5854-D3C8-C10C-0E890F7005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44675"/>
            <a:ext cx="8228013" cy="19589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29FF3B-4B51-AB9C-82FE-CE3C312627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3956050"/>
            <a:ext cx="8228013" cy="19589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4E53C5-54FC-E969-8659-858C160EA7D4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6538913" y="6088063"/>
            <a:ext cx="2132012" cy="474662"/>
          </a:xfrm>
        </p:spPr>
        <p:txBody>
          <a:bodyPr/>
          <a:lstStyle>
            <a:lvl1pPr>
              <a:defRPr/>
            </a:lvl1pPr>
          </a:lstStyle>
          <a:p>
            <a:fld id="{EA44BE90-1C2A-4890-A9E6-DA6F106C2A9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7407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3FB7A-FDBF-3E34-2481-6EA30005B6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FF879F-DEB2-1877-982B-3BBB446FE8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F411E2-9E5D-3165-F4CF-1F11311C359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6A74E96-3FC0-4BE4-959C-4E3A6E54B22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21968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F1AEE-241B-FB42-AB22-5E48BC3B1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C7E6E-DACB-8A3D-D8A9-54BACC094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DDD6E-D199-74C4-B20F-C01E18736AC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7006E8A-5B41-4D80-AECD-C34FE60A1A3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88134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D0045-0224-2F54-24AF-8FB042B47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B571B1-6D93-33C8-BDAB-777D981FA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9E289B-BFAB-58ED-432C-018236D247D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BC66A4A-A060-4B71-94C8-053BBAC7758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2397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08328-B30D-BEB1-74C7-AD00B6907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0EE1F-0225-89D5-8A7F-E36EF9C009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44675"/>
            <a:ext cx="4037013" cy="40703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6F91DD-6699-2F98-5DAD-FC29CEDA7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844675"/>
            <a:ext cx="4038600" cy="40703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40379D-8998-A64D-3264-F2B73B54845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D7CC497-CFBE-4E2E-8104-68050A198C9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46981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D8E41-9348-657C-9293-AFE920F1E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9AA2E-5B31-0A8B-73F5-6D566E584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56D4B3-7EB2-5CEA-9F4E-01672EEFEC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AA8B7B-ADEA-35DD-A622-440A3B29DB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29E2C8-A741-AFDC-228F-CAF300FC95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706DA6-31F3-1D20-3A86-309F3778CD5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760D7E5-ECE1-4E2A-99BA-273F9E55364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16289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87F00-E679-4C00-AF8B-9F540E9A9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7945E5-B7C4-785E-DEB6-5EE72EAA33C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4CCE0FB-9302-48AF-8DA8-C4E79E64F67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65344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2D6622-3C86-3B71-00FB-17563B096DE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52486CD-C32D-41CA-8703-0A5A5BAC0AF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2775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B5B01-4F7B-EE1E-F232-9B40DCA52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269AD-22EE-7180-CA64-8457610AA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3CBB81-20FA-947A-D179-B27B700B14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A0F83E-4047-1B09-6AAD-4A499A667B4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9A1D1F6-E6EA-49C5-B665-ADF765D9B4D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7794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5DC005C-60E2-B487-35E1-8D503E4A87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8000" y="53640"/>
            <a:ext cx="5327640" cy="15562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 compatLnSpc="1"/>
          <a:lstStyle/>
          <a:p>
            <a:endParaRPr lang="en-GB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204D604-56DA-F4BD-15C9-B437F89B0D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844639"/>
            <a:ext cx="8229600" cy="407123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 compatLnSpc="1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C19B7E-7536-9309-5EF0-6CBA3D4E852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68000" y="6093000"/>
            <a:ext cx="2133720" cy="47628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 compatLnSpc="1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600" b="0" i="0" u="none" strike="noStrike" baseline="0">
                <a:solidFill>
                  <a:srgbClr val="000000"/>
                </a:solidFill>
                <a:latin typeface="Arial" pitchFamily="18"/>
                <a:ea typeface="Arial" pitchFamily="2"/>
                <a:cs typeface="Arial" pitchFamily="2"/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6327A9-DDE4-AB71-655B-D0556173C8C3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4080" y="6093000"/>
            <a:ext cx="2895840" cy="47628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 compatLnSpc="1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600" b="0" i="0" u="none" strike="noStrike" baseline="0">
                <a:solidFill>
                  <a:srgbClr val="000000"/>
                </a:solidFill>
                <a:latin typeface="Arial" pitchFamily="18"/>
                <a:ea typeface="Arial" pitchFamily="2"/>
                <a:cs typeface="Arial" pitchFamily="2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76A4D5-74D2-BCED-83AB-700942AB1E9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39040" y="6087600"/>
            <a:ext cx="2133360" cy="4766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 compatLnSpc="1">
            <a:noAutofit/>
          </a:bodyPr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600" b="0" i="0" u="none" strike="noStrike" baseline="0">
                <a:solidFill>
                  <a:srgbClr val="000000"/>
                </a:solidFill>
                <a:latin typeface="Arial" pitchFamily="18"/>
                <a:ea typeface="Arial" pitchFamily="2"/>
                <a:cs typeface="Arial" pitchFamily="2"/>
              </a:defRPr>
            </a:lvl1pPr>
          </a:lstStyle>
          <a:p>
            <a:fld id="{D3949204-BF8B-D74D-811C-844230220874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20">
            <a:extLst>
              <a:ext uri="{FF2B5EF4-FFF2-40B4-BE49-F238E27FC236}">
                <a16:creationId xmlns:a16="http://schemas.microsoft.com/office/drawing/2014/main" id="{D0808134-509A-0E12-9FCF-297B823DCA2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25939" t="9035" r="3106" b="82559"/>
          <a:stretch>
            <a:fillRect/>
          </a:stretch>
        </p:blipFill>
        <p:spPr>
          <a:xfrm>
            <a:off x="6578640" y="0"/>
            <a:ext cx="2066759" cy="128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4">
            <a:extLst>
              <a:ext uri="{FF2B5EF4-FFF2-40B4-BE49-F238E27FC236}">
                <a16:creationId xmlns:a16="http://schemas.microsoft.com/office/drawing/2014/main" id="{D1C51A46-2F5F-EDF1-708E-9418A86ED1F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586560" y="717480"/>
            <a:ext cx="2049479" cy="568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0">
            <a:extLst>
              <a:ext uri="{FF2B5EF4-FFF2-40B4-BE49-F238E27FC236}">
                <a16:creationId xmlns:a16="http://schemas.microsoft.com/office/drawing/2014/main" id="{E40FF134-FC30-85D4-CA6C-0F58B8703BA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25939" t="7441" r="3106" b="84685"/>
          <a:stretch>
            <a:fillRect/>
          </a:stretch>
        </p:blipFill>
        <p:spPr>
          <a:xfrm>
            <a:off x="6578640" y="6738840"/>
            <a:ext cx="2066759" cy="11916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marL="0" marR="0" indent="0" algn="l" rtl="0" eaLnBrk="1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lang="en-GB" sz="2800" b="0" i="0" u="none" strike="noStrike" baseline="0">
          <a:ln>
            <a:noFill/>
          </a:ln>
          <a:solidFill>
            <a:srgbClr val="00538A"/>
          </a:solidFill>
          <a:latin typeface="Verdana" panose="020B0604030504040204" pitchFamily="34" charset="0"/>
          <a:cs typeface="Arial" pitchFamily="2"/>
        </a:defRPr>
      </a:lvl1pPr>
    </p:titleStyle>
    <p:bodyStyle>
      <a:lvl1pPr marL="0" marR="0" indent="0" algn="l" rtl="0" eaLnBrk="1" hangingPunct="1">
        <a:lnSpc>
          <a:spcPct val="100000"/>
        </a:lnSpc>
        <a:spcBef>
          <a:spcPts val="694"/>
        </a:spcBef>
        <a:spcAft>
          <a:spcPts val="0"/>
        </a:spcAft>
        <a:tabLst>
          <a:tab pos="571320" algn="l"/>
          <a:tab pos="1485720" algn="l"/>
          <a:tab pos="2400120" algn="l"/>
          <a:tab pos="3314520" algn="l"/>
          <a:tab pos="4228920" algn="l"/>
          <a:tab pos="5143320" algn="l"/>
          <a:tab pos="6057720" algn="l"/>
          <a:tab pos="6972120" algn="l"/>
          <a:tab pos="7886520" algn="l"/>
          <a:tab pos="8800920" algn="l"/>
          <a:tab pos="9715320" algn="l"/>
        </a:tabLst>
        <a:defRPr lang="en-GB" sz="2800" b="0" i="0" u="none" strike="noStrike" baseline="0">
          <a:ln>
            <a:noFill/>
          </a:ln>
          <a:solidFill>
            <a:srgbClr val="000000"/>
          </a:solidFill>
          <a:latin typeface="Verdana" panose="020B0604030504040204" pitchFamily="34" charset="0"/>
          <a:cs typeface="Ari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9BF5F8FA-4417-0C82-95E1-8975974829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53975"/>
            <a:ext cx="5326062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2C5ACCA8-541D-C187-B534-42AEB6B08A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44675"/>
            <a:ext cx="8228013" cy="407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  <p:sp>
        <p:nvSpPr>
          <p:cNvPr id="1027" name="Text Box 3">
            <a:extLst>
              <a:ext uri="{FF2B5EF4-FFF2-40B4-BE49-F238E27FC236}">
                <a16:creationId xmlns:a16="http://schemas.microsoft.com/office/drawing/2014/main" id="{40C32E0A-9196-7F98-A77B-7C2DD9F40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0928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B9459428-3685-3765-AA89-AF4E60D15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0928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D20AD00-5FAE-F573-A8E1-FF4C8B4E1E2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38913" y="6088063"/>
            <a:ext cx="2132012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fld id="{A53A54A1-3E06-4B10-B65E-910260472A37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731A96AD-62D3-2E67-6A72-DCA9B635E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3" t="9206" r="3125" b="84114"/>
          <a:stretch>
            <a:fillRect/>
          </a:stretch>
        </p:blipFill>
        <p:spPr bwMode="auto">
          <a:xfrm>
            <a:off x="6578600" y="0"/>
            <a:ext cx="2066925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6093" t="9206" r="3125" b="8411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5365317C-2678-68CD-9D45-A37BC150E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8" y="717550"/>
            <a:ext cx="2049462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8F390606-ECBA-B4DD-BC40-54607C590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3" t="7581" r="3125" b="86281"/>
          <a:stretch>
            <a:fillRect/>
          </a:stretch>
        </p:blipFill>
        <p:spPr bwMode="auto">
          <a:xfrm>
            <a:off x="6578600" y="6738938"/>
            <a:ext cx="2066925" cy="11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6093" t="7581" r="3125" b="8628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4835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l" defTabSz="449263" rtl="0" eaLnBrk="0" fontAlgn="base" hangingPunct="0"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538A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538A"/>
          </a:solidFill>
          <a:latin typeface="Eurostile LT Std" pitchFamily="32" charset="0"/>
          <a:cs typeface="Arial" panose="020B0604020202020204" pitchFamily="34" charset="0"/>
        </a:defRPr>
      </a:lvl2pPr>
      <a:lvl3pPr marL="1143000" indent="-228600" algn="l" defTabSz="449263" rtl="0" eaLnBrk="0" fontAlgn="base" hangingPunct="0"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538A"/>
          </a:solidFill>
          <a:latin typeface="Eurostile LT Std" pitchFamily="32" charset="0"/>
          <a:cs typeface="Arial" panose="020B0604020202020204" pitchFamily="34" charset="0"/>
        </a:defRPr>
      </a:lvl3pPr>
      <a:lvl4pPr marL="1600200" indent="-228600" algn="l" defTabSz="449263" rtl="0" eaLnBrk="0" fontAlgn="base" hangingPunct="0"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538A"/>
          </a:solidFill>
          <a:latin typeface="Eurostile LT Std" pitchFamily="32" charset="0"/>
          <a:cs typeface="Arial" panose="020B0604020202020204" pitchFamily="34" charset="0"/>
        </a:defRPr>
      </a:lvl4pPr>
      <a:lvl5pPr marL="2057400" indent="-228600" algn="l" defTabSz="449263" rtl="0" eaLnBrk="0" fontAlgn="base" hangingPunct="0"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538A"/>
          </a:solidFill>
          <a:latin typeface="Eurostile LT Std" pitchFamily="32" charset="0"/>
          <a:cs typeface="Arial" panose="020B0604020202020204" pitchFamily="34" charset="0"/>
        </a:defRPr>
      </a:lvl5pPr>
      <a:lvl6pPr marL="2514600" indent="-228600" algn="l" defTabSz="449263" rtl="0" eaLnBrk="0" fontAlgn="base" hangingPunct="0"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538A"/>
          </a:solidFill>
          <a:latin typeface="Eurostile LT Std" pitchFamily="32" charset="0"/>
          <a:cs typeface="Arial" panose="020B0604020202020204" pitchFamily="34" charset="0"/>
        </a:defRPr>
      </a:lvl6pPr>
      <a:lvl7pPr marL="2971800" indent="-228600" algn="l" defTabSz="449263" rtl="0" eaLnBrk="0" fontAlgn="base" hangingPunct="0"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538A"/>
          </a:solidFill>
          <a:latin typeface="Eurostile LT Std" pitchFamily="32" charset="0"/>
          <a:cs typeface="Arial" panose="020B0604020202020204" pitchFamily="34" charset="0"/>
        </a:defRPr>
      </a:lvl7pPr>
      <a:lvl8pPr marL="3429000" indent="-228600" algn="l" defTabSz="449263" rtl="0" eaLnBrk="0" fontAlgn="base" hangingPunct="0"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538A"/>
          </a:solidFill>
          <a:latin typeface="Eurostile LT Std" pitchFamily="32" charset="0"/>
          <a:cs typeface="Arial" panose="020B0604020202020204" pitchFamily="34" charset="0"/>
        </a:defRPr>
      </a:lvl8pPr>
      <a:lvl9pPr marL="3886200" indent="-228600" algn="l" defTabSz="449263" rtl="0" eaLnBrk="0" fontAlgn="base" hangingPunct="0"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538A"/>
          </a:solidFill>
          <a:latin typeface="Eurostile LT Std" pitchFamily="32" charset="0"/>
          <a:cs typeface="Arial" panose="020B0604020202020204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7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46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6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svg"/><Relationship Id="rId11" Type="http://schemas.openxmlformats.org/officeDocument/2006/relationships/image" Target="../media/image14.png"/><Relationship Id="rId5" Type="http://schemas.openxmlformats.org/officeDocument/2006/relationships/image" Target="../media/image17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B08A4F-3D65-16B9-9BB7-476FA7A802D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4819" y="2868076"/>
            <a:ext cx="8280400" cy="560924"/>
          </a:xfr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hr-HR" b="1" dirty="0" err="1">
                <a:effectLst/>
                <a:latin typeface="D-DIN-PRO SemiBold" panose="020B0504030202030204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EQAR’s</a:t>
            </a:r>
            <a:r>
              <a:rPr lang="hr-HR" b="1" dirty="0">
                <a:effectLst/>
                <a:latin typeface="D-DIN-PRO SemiBold" panose="020B0504030202030204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dirty="0" err="1">
                <a:effectLst/>
                <a:latin typeface="D-DIN-PRO SemiBold" panose="020B0504030202030204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contribution</a:t>
            </a:r>
            <a:r>
              <a:rPr lang="hr-HR" b="1" dirty="0">
                <a:effectLst/>
                <a:latin typeface="D-DIN-PRO SemiBold" panose="020B0504030202030204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hr-HR" b="1" dirty="0" err="1">
                <a:effectLst/>
                <a:latin typeface="D-DIN-PRO SemiBold" panose="020B0504030202030204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r-HR" b="1" dirty="0">
                <a:effectLst/>
                <a:latin typeface="D-DIN-PRO SemiBold" panose="020B0504030202030204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European </a:t>
            </a:r>
            <a:r>
              <a:rPr lang="hr-HR" b="1" dirty="0" err="1">
                <a:effectLst/>
                <a:latin typeface="D-DIN-PRO SemiBold" panose="020B0504030202030204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degree</a:t>
            </a:r>
            <a:r>
              <a:rPr lang="hr-HR" b="1" dirty="0">
                <a:effectLst/>
                <a:latin typeface="D-DIN-PRO SemiBold" panose="020B0504030202030204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dirty="0" err="1">
                <a:effectLst/>
                <a:latin typeface="D-DIN-PRO SemiBold" panose="020B0504030202030204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initiative</a:t>
            </a:r>
            <a:endParaRPr lang="fr-FR" b="1" i="1" dirty="0">
              <a:effectLst/>
              <a:latin typeface="D-DIN-PRO SemiBold" panose="020B0504030202030204" pitchFamily="34" charset="77"/>
              <a:ea typeface="Times New Roman" panose="02020603050405020304" pitchFamily="18" charset="0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51514EA-BC26-E215-282A-B550DAAAED7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8781" y="5454994"/>
            <a:ext cx="8326438" cy="648512"/>
          </a:xfrm>
        </p:spPr>
        <p:txBody>
          <a:bodyPr>
            <a:spAutoFit/>
          </a:bodyPr>
          <a:lstStyle/>
          <a:p>
            <a:pPr lvl="0" algn="ctr">
              <a:spcBef>
                <a:spcPts val="0"/>
              </a:spcBef>
            </a:pPr>
            <a:r>
              <a:rPr lang="hr-HR" sz="1800" dirty="0">
                <a:latin typeface="D-DIN-PRO" panose="020B0504030202030204" pitchFamily="34" charset="77"/>
              </a:rPr>
              <a:t>EQAR </a:t>
            </a:r>
            <a:r>
              <a:rPr lang="en-GB" sz="1800" dirty="0">
                <a:latin typeface="D-DIN-PRO" panose="020B0504030202030204" pitchFamily="34" charset="77"/>
              </a:rPr>
              <a:t>Members’ Dialogue</a:t>
            </a:r>
          </a:p>
          <a:p>
            <a:pPr lvl="0" algn="ctr">
              <a:spcBef>
                <a:spcPts val="0"/>
              </a:spcBef>
            </a:pPr>
            <a:r>
              <a:rPr lang="en-GB" sz="1800" dirty="0">
                <a:latin typeface="D-DIN-PRO" panose="020B0504030202030204" pitchFamily="34" charset="77"/>
              </a:rPr>
              <a:t>2</a:t>
            </a:r>
            <a:r>
              <a:rPr lang="hr-HR" sz="1800" dirty="0">
                <a:latin typeface="D-DIN-PRO" panose="020B0504030202030204" pitchFamily="34" charset="77"/>
              </a:rPr>
              <a:t>8</a:t>
            </a:r>
            <a:r>
              <a:rPr lang="en-GB" sz="1800" dirty="0">
                <a:latin typeface="D-DIN-PRO" panose="020B0504030202030204" pitchFamily="34" charset="77"/>
              </a:rPr>
              <a:t> October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36FBDA-4F87-2F71-9B60-FDD60D5DD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A00B73E7-B388-5F85-7079-B5730DCBD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882" y="139700"/>
            <a:ext cx="53276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538A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2pPr>
            <a:lvl3pPr marL="11430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3pPr>
            <a:lvl4pPr marL="16002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4pPr>
            <a:lvl5pPr marL="20574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5pPr>
            <a:lvl6pPr marL="25146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6pPr>
            <a:lvl7pPr marL="29718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7pPr>
            <a:lvl8pPr marL="34290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8pPr>
            <a:lvl9pPr marL="38862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altLang="en-US" dirty="0"/>
              <a:t>European </a:t>
            </a:r>
            <a:r>
              <a:rPr lang="hr-HR" altLang="en-US" dirty="0" err="1"/>
              <a:t>degree</a:t>
            </a:r>
            <a:r>
              <a:rPr lang="hr-HR" altLang="en-US" dirty="0"/>
              <a:t> (</a:t>
            </a:r>
            <a:r>
              <a:rPr lang="hr-HR" altLang="en-US" dirty="0" err="1"/>
              <a:t>label</a:t>
            </a:r>
            <a:r>
              <a:rPr lang="hr-HR" altLang="en-US" dirty="0"/>
              <a:t>)</a:t>
            </a:r>
            <a:endParaRPr lang="en-GB" altLang="en-US" dirty="0"/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1765C874-A081-1706-65ED-0C3A8AFD155B}"/>
              </a:ext>
            </a:extLst>
          </p:cNvPr>
          <p:cNvSpPr/>
          <p:nvPr/>
        </p:nvSpPr>
        <p:spPr>
          <a:xfrm>
            <a:off x="446882" y="1713245"/>
            <a:ext cx="1947975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="1" noProof="0" dirty="0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European </a:t>
            </a:r>
            <a:r>
              <a:rPr lang="hr-HR" b="1" noProof="0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degree</a:t>
            </a:r>
            <a:r>
              <a:rPr lang="hr-HR" b="1" noProof="0" dirty="0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 (</a:t>
            </a:r>
            <a:r>
              <a:rPr lang="hr-HR" b="1" noProof="0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label</a:t>
            </a:r>
            <a:r>
              <a:rPr lang="hr-HR" b="1" noProof="0" dirty="0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) </a:t>
            </a:r>
            <a:r>
              <a:rPr lang="hr-HR" b="1" noProof="0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criteria</a:t>
            </a:r>
            <a:endParaRPr kumimoji="0" lang="hr-HR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cxnSp>
        <p:nvCxnSpPr>
          <p:cNvPr id="23" name="Straight Arrow Connector 10">
            <a:extLst>
              <a:ext uri="{FF2B5EF4-FFF2-40B4-BE49-F238E27FC236}">
                <a16:creationId xmlns:a16="http://schemas.microsoft.com/office/drawing/2014/main" id="{BD0F86F4-EC28-1039-F477-8C9B14B179F7}"/>
              </a:ext>
            </a:extLst>
          </p:cNvPr>
          <p:cNvCxnSpPr>
            <a:cxnSpLocks/>
          </p:cNvCxnSpPr>
          <p:nvPr/>
        </p:nvCxnSpPr>
        <p:spPr>
          <a:xfrm flipH="1" flipV="1">
            <a:off x="1524546" y="3252126"/>
            <a:ext cx="813466" cy="1254049"/>
          </a:xfrm>
          <a:prstGeom prst="straightConnector1">
            <a:avLst/>
          </a:prstGeom>
          <a:ln w="50800">
            <a:solidFill>
              <a:srgbClr val="00206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fika 17" descr="Open book outline">
            <a:extLst>
              <a:ext uri="{FF2B5EF4-FFF2-40B4-BE49-F238E27FC236}">
                <a16:creationId xmlns:a16="http://schemas.microsoft.com/office/drawing/2014/main" id="{65AC681F-55A2-AAC6-14D4-6879FA5BF4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75440" y="4506175"/>
            <a:ext cx="838837" cy="838837"/>
          </a:xfrm>
          <a:prstGeom prst="rect">
            <a:avLst/>
          </a:prstGeom>
        </p:spPr>
      </p:pic>
      <p:sp>
        <p:nvSpPr>
          <p:cNvPr id="26" name="Rectangle 17">
            <a:extLst>
              <a:ext uri="{FF2B5EF4-FFF2-40B4-BE49-F238E27FC236}">
                <a16:creationId xmlns:a16="http://schemas.microsoft.com/office/drawing/2014/main" id="{F20B2196-0B21-440E-1708-62201217E0F6}"/>
              </a:ext>
            </a:extLst>
          </p:cNvPr>
          <p:cNvSpPr/>
          <p:nvPr/>
        </p:nvSpPr>
        <p:spPr>
          <a:xfrm>
            <a:off x="1177221" y="5138866"/>
            <a:ext cx="2435273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="1" dirty="0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Programme</a:t>
            </a:r>
            <a:endParaRPr kumimoji="0" lang="hr-HR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Graphic 30" descr="List outline">
            <a:extLst>
              <a:ext uri="{FF2B5EF4-FFF2-40B4-BE49-F238E27FC236}">
                <a16:creationId xmlns:a16="http://schemas.microsoft.com/office/drawing/2014/main" id="{DA15C46D-3B5F-AB72-3651-42EBCCF497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4601" y="2404860"/>
            <a:ext cx="829234" cy="829234"/>
          </a:xfrm>
          <a:prstGeom prst="rect">
            <a:avLst/>
          </a:prstGeom>
        </p:spPr>
      </p:pic>
      <p:sp>
        <p:nvSpPr>
          <p:cNvPr id="29" name="Rectangle 5">
            <a:extLst>
              <a:ext uri="{FF2B5EF4-FFF2-40B4-BE49-F238E27FC236}">
                <a16:creationId xmlns:a16="http://schemas.microsoft.com/office/drawing/2014/main" id="{0FD1895B-D922-6734-DD2F-DF5B428D4525}"/>
              </a:ext>
            </a:extLst>
          </p:cNvPr>
          <p:cNvSpPr/>
          <p:nvPr/>
        </p:nvSpPr>
        <p:spPr>
          <a:xfrm>
            <a:off x="6658078" y="4609070"/>
            <a:ext cx="1385495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i="1" dirty="0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r</a:t>
            </a:r>
            <a:r>
              <a:rPr lang="hr-HR" i="1" noProof="0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eceived</a:t>
            </a:r>
            <a:r>
              <a:rPr lang="hr-HR" i="1" noProof="0" dirty="0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hr-HR" i="1" noProof="0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by</a:t>
            </a:r>
            <a:endParaRPr kumimoji="0" lang="hr-HR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pic>
        <p:nvPicPr>
          <p:cNvPr id="30" name="Graphic 11" descr="Flag1 with solid fill">
            <a:extLst>
              <a:ext uri="{FF2B5EF4-FFF2-40B4-BE49-F238E27FC236}">
                <a16:creationId xmlns:a16="http://schemas.microsoft.com/office/drawing/2014/main" id="{4F880E4A-FE49-8B91-DC34-5EDDCCEAA3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72309" y="3744729"/>
            <a:ext cx="830004" cy="830004"/>
          </a:xfrm>
          <a:prstGeom prst="rect">
            <a:avLst/>
          </a:prstGeom>
        </p:spPr>
      </p:pic>
      <p:sp>
        <p:nvSpPr>
          <p:cNvPr id="31" name="Rectangle 14">
            <a:extLst>
              <a:ext uri="{FF2B5EF4-FFF2-40B4-BE49-F238E27FC236}">
                <a16:creationId xmlns:a16="http://schemas.microsoft.com/office/drawing/2014/main" id="{F0CCAE0C-1215-D743-84B8-C3F2FF110A31}"/>
              </a:ext>
            </a:extLst>
          </p:cNvPr>
          <p:cNvSpPr/>
          <p:nvPr/>
        </p:nvSpPr>
        <p:spPr>
          <a:xfrm>
            <a:off x="3771551" y="3093042"/>
            <a:ext cx="3323403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="1" noProof="0" dirty="0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Joint </a:t>
            </a:r>
            <a:r>
              <a:rPr lang="hr-HR" b="1" noProof="0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degree</a:t>
            </a:r>
            <a:r>
              <a:rPr lang="hr-HR" b="1" noProof="0" dirty="0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hr-HR" b="1" noProof="0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with</a:t>
            </a:r>
            <a:r>
              <a:rPr lang="hr-HR" b="1" noProof="0" dirty="0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br>
              <a:rPr lang="hr-HR" b="1" noProof="0" dirty="0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</a:br>
            <a:r>
              <a:rPr lang="hr-HR" b="1" noProof="0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the</a:t>
            </a:r>
            <a:r>
              <a:rPr lang="hr-HR" b="1" noProof="0" dirty="0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 European </a:t>
            </a:r>
            <a:r>
              <a:rPr lang="hr-HR" b="1" noProof="0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label</a:t>
            </a:r>
            <a:endParaRPr kumimoji="0" lang="hr-HR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Graphic 37" descr="User with solid fill">
            <a:extLst>
              <a:ext uri="{FF2B5EF4-FFF2-40B4-BE49-F238E27FC236}">
                <a16:creationId xmlns:a16="http://schemas.microsoft.com/office/drawing/2014/main" id="{552EF34C-A7CA-0145-AC5B-2C7D84DA05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71980" y="4412713"/>
            <a:ext cx="932299" cy="932299"/>
          </a:xfrm>
          <a:prstGeom prst="rect">
            <a:avLst/>
          </a:prstGeom>
        </p:spPr>
      </p:pic>
      <p:pic>
        <p:nvPicPr>
          <p:cNvPr id="34" name="Graphic 39" descr="Document outline">
            <a:extLst>
              <a:ext uri="{FF2B5EF4-FFF2-40B4-BE49-F238E27FC236}">
                <a16:creationId xmlns:a16="http://schemas.microsoft.com/office/drawing/2014/main" id="{8AB2333E-2F27-BCA5-B442-E87A0B94DB1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993289" y="5187880"/>
            <a:ext cx="955405" cy="955405"/>
          </a:xfrm>
          <a:prstGeom prst="rect">
            <a:avLst/>
          </a:prstGeom>
        </p:spPr>
      </p:pic>
      <p:sp>
        <p:nvSpPr>
          <p:cNvPr id="35" name="Rectangle 40">
            <a:extLst>
              <a:ext uri="{FF2B5EF4-FFF2-40B4-BE49-F238E27FC236}">
                <a16:creationId xmlns:a16="http://schemas.microsoft.com/office/drawing/2014/main" id="{C249E576-D467-023F-AC55-035DC8EB0455}"/>
              </a:ext>
            </a:extLst>
          </p:cNvPr>
          <p:cNvSpPr/>
          <p:nvPr/>
        </p:nvSpPr>
        <p:spPr>
          <a:xfrm>
            <a:off x="3654277" y="6051970"/>
            <a:ext cx="3666067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="1" dirty="0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European </a:t>
            </a:r>
            <a:r>
              <a:rPr lang="hr-HR" b="1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degree</a:t>
            </a:r>
            <a:endParaRPr kumimoji="0" lang="hr-HR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 47">
            <a:extLst>
              <a:ext uri="{FF2B5EF4-FFF2-40B4-BE49-F238E27FC236}">
                <a16:creationId xmlns:a16="http://schemas.microsoft.com/office/drawing/2014/main" id="{F4739017-3940-2228-C6A3-9CD4E8B9EFF5}"/>
              </a:ext>
            </a:extLst>
          </p:cNvPr>
          <p:cNvSpPr/>
          <p:nvPr/>
        </p:nvSpPr>
        <p:spPr>
          <a:xfrm>
            <a:off x="7455518" y="5192869"/>
            <a:ext cx="1997893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="1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Graduate</a:t>
            </a:r>
            <a:endParaRPr kumimoji="0" lang="hr-HR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angle 48">
            <a:extLst>
              <a:ext uri="{FF2B5EF4-FFF2-40B4-BE49-F238E27FC236}">
                <a16:creationId xmlns:a16="http://schemas.microsoft.com/office/drawing/2014/main" id="{86BAFE1D-F5F2-33DE-A919-8F93A73917DE}"/>
              </a:ext>
            </a:extLst>
          </p:cNvPr>
          <p:cNvSpPr/>
          <p:nvPr/>
        </p:nvSpPr>
        <p:spPr>
          <a:xfrm rot="3408420">
            <a:off x="1041521" y="3803730"/>
            <a:ext cx="1633963" cy="34406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600" i="1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complies</a:t>
            </a:r>
            <a:r>
              <a:rPr lang="hr-HR" sz="1600" i="1" dirty="0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hr-HR" sz="1600" i="1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with</a:t>
            </a:r>
            <a:endParaRPr kumimoji="0" lang="hr-HR" sz="16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cxnSp>
        <p:nvCxnSpPr>
          <p:cNvPr id="56" name="Straight Arrow Connector 10">
            <a:extLst>
              <a:ext uri="{FF2B5EF4-FFF2-40B4-BE49-F238E27FC236}">
                <a16:creationId xmlns:a16="http://schemas.microsoft.com/office/drawing/2014/main" id="{9FAC6531-CCD1-A424-E5B4-C05F87F228CE}"/>
              </a:ext>
            </a:extLst>
          </p:cNvPr>
          <p:cNvCxnSpPr>
            <a:cxnSpLocks/>
          </p:cNvCxnSpPr>
          <p:nvPr/>
        </p:nvCxnSpPr>
        <p:spPr>
          <a:xfrm>
            <a:off x="4177951" y="4218184"/>
            <a:ext cx="872927" cy="0"/>
          </a:xfrm>
          <a:prstGeom prst="straightConnector1">
            <a:avLst/>
          </a:prstGeom>
          <a:ln w="50800">
            <a:solidFill>
              <a:srgbClr val="00206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10">
            <a:extLst>
              <a:ext uri="{FF2B5EF4-FFF2-40B4-BE49-F238E27FC236}">
                <a16:creationId xmlns:a16="http://schemas.microsoft.com/office/drawing/2014/main" id="{ABC5D261-21BC-7880-B92B-A9FC109C982E}"/>
              </a:ext>
            </a:extLst>
          </p:cNvPr>
          <p:cNvCxnSpPr>
            <a:cxnSpLocks/>
          </p:cNvCxnSpPr>
          <p:nvPr/>
        </p:nvCxnSpPr>
        <p:spPr>
          <a:xfrm>
            <a:off x="2814277" y="4936632"/>
            <a:ext cx="1363674" cy="0"/>
          </a:xfrm>
          <a:prstGeom prst="straightConnector1">
            <a:avLst/>
          </a:prstGeom>
          <a:ln w="50800">
            <a:solidFill>
              <a:srgbClr val="00206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48">
            <a:extLst>
              <a:ext uri="{FF2B5EF4-FFF2-40B4-BE49-F238E27FC236}">
                <a16:creationId xmlns:a16="http://schemas.microsoft.com/office/drawing/2014/main" id="{86F0D6C0-00A3-5E54-1C91-C0C5DB757E7B}"/>
              </a:ext>
            </a:extLst>
          </p:cNvPr>
          <p:cNvSpPr/>
          <p:nvPr/>
        </p:nvSpPr>
        <p:spPr>
          <a:xfrm>
            <a:off x="2621183" y="4613883"/>
            <a:ext cx="1633963" cy="34406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600" i="1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awards</a:t>
            </a:r>
            <a:endParaRPr kumimoji="0" lang="hr-HR" sz="16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cxnSp>
        <p:nvCxnSpPr>
          <p:cNvPr id="62" name="Straight Arrow Connector 10">
            <a:extLst>
              <a:ext uri="{FF2B5EF4-FFF2-40B4-BE49-F238E27FC236}">
                <a16:creationId xmlns:a16="http://schemas.microsoft.com/office/drawing/2014/main" id="{227FDB62-F31B-097B-DA3C-A6D0B4A30E89}"/>
              </a:ext>
            </a:extLst>
          </p:cNvPr>
          <p:cNvCxnSpPr>
            <a:cxnSpLocks/>
          </p:cNvCxnSpPr>
          <p:nvPr/>
        </p:nvCxnSpPr>
        <p:spPr>
          <a:xfrm flipV="1">
            <a:off x="4177951" y="4191514"/>
            <a:ext cx="0" cy="766438"/>
          </a:xfrm>
          <a:prstGeom prst="straightConnector1">
            <a:avLst/>
          </a:prstGeom>
          <a:ln w="50800">
            <a:solidFill>
              <a:srgbClr val="00206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10">
            <a:extLst>
              <a:ext uri="{FF2B5EF4-FFF2-40B4-BE49-F238E27FC236}">
                <a16:creationId xmlns:a16="http://schemas.microsoft.com/office/drawing/2014/main" id="{FEF165CA-C036-EF58-0413-F23AB96EE353}"/>
              </a:ext>
            </a:extLst>
          </p:cNvPr>
          <p:cNvCxnSpPr>
            <a:cxnSpLocks/>
          </p:cNvCxnSpPr>
          <p:nvPr/>
        </p:nvCxnSpPr>
        <p:spPr>
          <a:xfrm flipV="1">
            <a:off x="4177951" y="4936632"/>
            <a:ext cx="0" cy="766438"/>
          </a:xfrm>
          <a:prstGeom prst="straightConnector1">
            <a:avLst/>
          </a:prstGeom>
          <a:ln w="50800">
            <a:solidFill>
              <a:srgbClr val="00206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10">
            <a:extLst>
              <a:ext uri="{FF2B5EF4-FFF2-40B4-BE49-F238E27FC236}">
                <a16:creationId xmlns:a16="http://schemas.microsoft.com/office/drawing/2014/main" id="{71AFAA9D-0710-3959-C5FD-21358B142EDC}"/>
              </a:ext>
            </a:extLst>
          </p:cNvPr>
          <p:cNvCxnSpPr>
            <a:cxnSpLocks/>
          </p:cNvCxnSpPr>
          <p:nvPr/>
        </p:nvCxnSpPr>
        <p:spPr>
          <a:xfrm>
            <a:off x="4199382" y="5675509"/>
            <a:ext cx="872927" cy="0"/>
          </a:xfrm>
          <a:prstGeom prst="straightConnector1">
            <a:avLst/>
          </a:prstGeom>
          <a:ln w="50800">
            <a:solidFill>
              <a:srgbClr val="00206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10">
            <a:extLst>
              <a:ext uri="{FF2B5EF4-FFF2-40B4-BE49-F238E27FC236}">
                <a16:creationId xmlns:a16="http://schemas.microsoft.com/office/drawing/2014/main" id="{ED9DC4A2-EB69-F8B3-2CD7-25C68D94CF4B}"/>
              </a:ext>
            </a:extLst>
          </p:cNvPr>
          <p:cNvCxnSpPr>
            <a:cxnSpLocks/>
          </p:cNvCxnSpPr>
          <p:nvPr/>
        </p:nvCxnSpPr>
        <p:spPr>
          <a:xfrm>
            <a:off x="5748669" y="4235468"/>
            <a:ext cx="823913" cy="0"/>
          </a:xfrm>
          <a:prstGeom prst="straightConnector1">
            <a:avLst/>
          </a:prstGeom>
          <a:ln w="50800">
            <a:solidFill>
              <a:srgbClr val="00206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10">
            <a:extLst>
              <a:ext uri="{FF2B5EF4-FFF2-40B4-BE49-F238E27FC236}">
                <a16:creationId xmlns:a16="http://schemas.microsoft.com/office/drawing/2014/main" id="{13EF4E96-9E3A-7A4D-90B6-5143D47AA655}"/>
              </a:ext>
            </a:extLst>
          </p:cNvPr>
          <p:cNvCxnSpPr>
            <a:cxnSpLocks/>
          </p:cNvCxnSpPr>
          <p:nvPr/>
        </p:nvCxnSpPr>
        <p:spPr>
          <a:xfrm flipV="1">
            <a:off x="6573431" y="4218184"/>
            <a:ext cx="0" cy="766438"/>
          </a:xfrm>
          <a:prstGeom prst="straightConnector1">
            <a:avLst/>
          </a:prstGeom>
          <a:ln w="50800">
            <a:solidFill>
              <a:srgbClr val="00206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10">
            <a:extLst>
              <a:ext uri="{FF2B5EF4-FFF2-40B4-BE49-F238E27FC236}">
                <a16:creationId xmlns:a16="http://schemas.microsoft.com/office/drawing/2014/main" id="{CDD8B736-2161-E573-BB14-3BC390F24032}"/>
              </a:ext>
            </a:extLst>
          </p:cNvPr>
          <p:cNvCxnSpPr>
            <a:cxnSpLocks/>
          </p:cNvCxnSpPr>
          <p:nvPr/>
        </p:nvCxnSpPr>
        <p:spPr>
          <a:xfrm flipV="1">
            <a:off x="6572582" y="4936632"/>
            <a:ext cx="0" cy="766438"/>
          </a:xfrm>
          <a:prstGeom prst="straightConnector1">
            <a:avLst/>
          </a:prstGeom>
          <a:ln w="50800">
            <a:solidFill>
              <a:srgbClr val="00206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10">
            <a:extLst>
              <a:ext uri="{FF2B5EF4-FFF2-40B4-BE49-F238E27FC236}">
                <a16:creationId xmlns:a16="http://schemas.microsoft.com/office/drawing/2014/main" id="{400C927A-B30F-3D2D-B1E9-089082F2EF2F}"/>
              </a:ext>
            </a:extLst>
          </p:cNvPr>
          <p:cNvCxnSpPr>
            <a:cxnSpLocks/>
          </p:cNvCxnSpPr>
          <p:nvPr/>
        </p:nvCxnSpPr>
        <p:spPr>
          <a:xfrm>
            <a:off x="5862969" y="5703070"/>
            <a:ext cx="709613" cy="0"/>
          </a:xfrm>
          <a:prstGeom prst="straightConnector1">
            <a:avLst/>
          </a:prstGeom>
          <a:ln w="50800">
            <a:solidFill>
              <a:srgbClr val="00206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10">
            <a:extLst>
              <a:ext uri="{FF2B5EF4-FFF2-40B4-BE49-F238E27FC236}">
                <a16:creationId xmlns:a16="http://schemas.microsoft.com/office/drawing/2014/main" id="{CB90F51B-BBD8-2021-3EB6-9E1BAF2A3377}"/>
              </a:ext>
            </a:extLst>
          </p:cNvPr>
          <p:cNvCxnSpPr>
            <a:cxnSpLocks/>
          </p:cNvCxnSpPr>
          <p:nvPr/>
        </p:nvCxnSpPr>
        <p:spPr>
          <a:xfrm>
            <a:off x="6572582" y="4949332"/>
            <a:ext cx="1399398" cy="0"/>
          </a:xfrm>
          <a:prstGeom prst="straightConnector1">
            <a:avLst/>
          </a:prstGeom>
          <a:ln w="50800">
            <a:solidFill>
              <a:srgbClr val="00206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10">
            <a:extLst>
              <a:ext uri="{FF2B5EF4-FFF2-40B4-BE49-F238E27FC236}">
                <a16:creationId xmlns:a16="http://schemas.microsoft.com/office/drawing/2014/main" id="{AD467FDD-C681-5BE5-0F9D-E6027C5A5704}"/>
              </a:ext>
            </a:extLst>
          </p:cNvPr>
          <p:cNvCxnSpPr>
            <a:cxnSpLocks/>
          </p:cNvCxnSpPr>
          <p:nvPr/>
        </p:nvCxnSpPr>
        <p:spPr>
          <a:xfrm flipH="1">
            <a:off x="2338012" y="3335455"/>
            <a:ext cx="731225" cy="1170720"/>
          </a:xfrm>
          <a:prstGeom prst="straightConnector1">
            <a:avLst/>
          </a:prstGeom>
          <a:ln w="50800">
            <a:solidFill>
              <a:srgbClr val="00206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48">
            <a:extLst>
              <a:ext uri="{FF2B5EF4-FFF2-40B4-BE49-F238E27FC236}">
                <a16:creationId xmlns:a16="http://schemas.microsoft.com/office/drawing/2014/main" id="{F4EC5A3C-B8D3-1C7F-9BC0-F2F4031B31BE}"/>
              </a:ext>
            </a:extLst>
          </p:cNvPr>
          <p:cNvSpPr/>
          <p:nvPr/>
        </p:nvSpPr>
        <p:spPr>
          <a:xfrm rot="18130206">
            <a:off x="2044234" y="3732758"/>
            <a:ext cx="1633963" cy="34406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600" i="1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confirmed</a:t>
            </a:r>
            <a:r>
              <a:rPr lang="hr-HR" sz="1600" i="1" dirty="0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hr-HR" sz="1600" i="1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by</a:t>
            </a:r>
            <a:endParaRPr kumimoji="0" lang="hr-HR" sz="16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6F30FA44-C985-4478-E017-0F208D6B120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46001" y="2388659"/>
            <a:ext cx="1034814" cy="905131"/>
          </a:xfrm>
          <a:prstGeom prst="rect">
            <a:avLst/>
          </a:prstGeom>
        </p:spPr>
      </p:pic>
      <p:sp>
        <p:nvSpPr>
          <p:cNvPr id="88" name="Rectangle 6">
            <a:extLst>
              <a:ext uri="{FF2B5EF4-FFF2-40B4-BE49-F238E27FC236}">
                <a16:creationId xmlns:a16="http://schemas.microsoft.com/office/drawing/2014/main" id="{BB66B5D6-6F9D-D241-818C-56FF1AF57F64}"/>
              </a:ext>
            </a:extLst>
          </p:cNvPr>
          <p:cNvSpPr/>
          <p:nvPr/>
        </p:nvSpPr>
        <p:spPr>
          <a:xfrm>
            <a:off x="2280604" y="1745769"/>
            <a:ext cx="1947975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="1" noProof="0" dirty="0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EQAR-</a:t>
            </a:r>
            <a:r>
              <a:rPr lang="hr-HR" b="1" noProof="0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registered</a:t>
            </a:r>
            <a:r>
              <a:rPr lang="hr-HR" b="1" noProof="0" dirty="0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 QA </a:t>
            </a:r>
            <a:r>
              <a:rPr lang="hr-HR" b="1" noProof="0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agency</a:t>
            </a:r>
            <a:endParaRPr kumimoji="0" lang="hr-HR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627183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D6630F-7F8B-A895-849D-91DF264DD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E95D4F8D-F1CF-01A0-4B65-A34C5329A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882" y="139700"/>
            <a:ext cx="53276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538A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2pPr>
            <a:lvl3pPr marL="11430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3pPr>
            <a:lvl4pPr marL="16002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4pPr>
            <a:lvl5pPr marL="20574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5pPr>
            <a:lvl6pPr marL="25146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6pPr>
            <a:lvl7pPr marL="29718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7pPr>
            <a:lvl8pPr marL="34290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8pPr>
            <a:lvl9pPr marL="38862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altLang="en-US" dirty="0"/>
              <a:t>European </a:t>
            </a:r>
            <a:r>
              <a:rPr lang="hr-HR" altLang="en-US" dirty="0" err="1"/>
              <a:t>degree</a:t>
            </a:r>
            <a:r>
              <a:rPr lang="hr-HR" altLang="en-US" dirty="0"/>
              <a:t> (</a:t>
            </a:r>
            <a:r>
              <a:rPr lang="hr-HR" altLang="en-US" dirty="0" err="1"/>
              <a:t>label</a:t>
            </a:r>
            <a:r>
              <a:rPr lang="hr-HR" altLang="en-US" dirty="0"/>
              <a:t>)</a:t>
            </a:r>
            <a:endParaRPr lang="en-GB" altLang="en-US" dirty="0"/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B3615F5C-4310-D937-6070-1B6569A9C8E6}"/>
              </a:ext>
            </a:extLst>
          </p:cNvPr>
          <p:cNvSpPr/>
          <p:nvPr/>
        </p:nvSpPr>
        <p:spPr>
          <a:xfrm>
            <a:off x="446882" y="1713245"/>
            <a:ext cx="1947975" cy="671915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="1" noProof="0" dirty="0">
                <a:solidFill>
                  <a:srgbClr val="FFC00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European </a:t>
            </a:r>
            <a:r>
              <a:rPr lang="hr-HR" b="1" noProof="0" dirty="0" err="1">
                <a:solidFill>
                  <a:srgbClr val="FFC00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degree</a:t>
            </a:r>
            <a:r>
              <a:rPr lang="hr-HR" b="1" noProof="0" dirty="0">
                <a:solidFill>
                  <a:srgbClr val="FFC00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 (</a:t>
            </a:r>
            <a:r>
              <a:rPr lang="hr-HR" b="1" noProof="0" dirty="0" err="1">
                <a:solidFill>
                  <a:srgbClr val="FFC00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label</a:t>
            </a:r>
            <a:r>
              <a:rPr lang="hr-HR" b="1" noProof="0" dirty="0">
                <a:solidFill>
                  <a:srgbClr val="FFC00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) </a:t>
            </a:r>
            <a:r>
              <a:rPr lang="hr-HR" b="1" noProof="0" dirty="0" err="1">
                <a:solidFill>
                  <a:srgbClr val="FFC00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criteria</a:t>
            </a:r>
            <a:endParaRPr kumimoji="0" lang="hr-HR" b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cxnSp>
        <p:nvCxnSpPr>
          <p:cNvPr id="23" name="Straight Arrow Connector 10">
            <a:extLst>
              <a:ext uri="{FF2B5EF4-FFF2-40B4-BE49-F238E27FC236}">
                <a16:creationId xmlns:a16="http://schemas.microsoft.com/office/drawing/2014/main" id="{37A5F3A7-5E15-8434-A36C-EEB59A3CDBF9}"/>
              </a:ext>
            </a:extLst>
          </p:cNvPr>
          <p:cNvCxnSpPr>
            <a:cxnSpLocks/>
          </p:cNvCxnSpPr>
          <p:nvPr/>
        </p:nvCxnSpPr>
        <p:spPr>
          <a:xfrm>
            <a:off x="2394857" y="2888964"/>
            <a:ext cx="577057" cy="0"/>
          </a:xfrm>
          <a:prstGeom prst="straightConnector1">
            <a:avLst/>
          </a:prstGeom>
          <a:ln w="50800">
            <a:solidFill>
              <a:srgbClr val="00206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7">
            <a:extLst>
              <a:ext uri="{FF2B5EF4-FFF2-40B4-BE49-F238E27FC236}">
                <a16:creationId xmlns:a16="http://schemas.microsoft.com/office/drawing/2014/main" id="{EC70F61B-BD0D-F46F-5AA4-D757C56CE9BF}"/>
              </a:ext>
            </a:extLst>
          </p:cNvPr>
          <p:cNvSpPr/>
          <p:nvPr/>
        </p:nvSpPr>
        <p:spPr>
          <a:xfrm>
            <a:off x="3110707" y="2385160"/>
            <a:ext cx="2962979" cy="968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="1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Process</a:t>
            </a:r>
            <a:r>
              <a:rPr lang="hr-HR" b="1" dirty="0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hr-HR" b="1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of</a:t>
            </a:r>
            <a:r>
              <a:rPr lang="hr-HR" b="1" dirty="0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hr-HR" b="1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continuous</a:t>
            </a:r>
            <a:r>
              <a:rPr lang="hr-HR" b="1" dirty="0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hr-HR" b="1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refinement</a:t>
            </a:r>
            <a:r>
              <a:rPr lang="hr-HR" b="1" dirty="0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hr-HR" b="1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of</a:t>
            </a:r>
            <a:r>
              <a:rPr lang="hr-HR" b="1" dirty="0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hr-HR" b="1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the</a:t>
            </a:r>
            <a:r>
              <a:rPr lang="hr-HR" b="1" dirty="0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 European </a:t>
            </a:r>
            <a:r>
              <a:rPr lang="hr-HR" b="1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degree</a:t>
            </a:r>
            <a:r>
              <a:rPr lang="hr-HR" b="1" dirty="0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 (</a:t>
            </a:r>
            <a:r>
              <a:rPr lang="hr-HR" b="1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label</a:t>
            </a:r>
            <a:r>
              <a:rPr lang="hr-HR" b="1" dirty="0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) </a:t>
            </a:r>
            <a:r>
              <a:rPr lang="hr-HR" b="1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criteria</a:t>
            </a:r>
            <a:endParaRPr kumimoji="0" lang="hr-HR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Graphic 30" descr="List outline">
            <a:extLst>
              <a:ext uri="{FF2B5EF4-FFF2-40B4-BE49-F238E27FC236}">
                <a16:creationId xmlns:a16="http://schemas.microsoft.com/office/drawing/2014/main" id="{1566467A-235B-6419-19A8-8216BD876B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4601" y="2404860"/>
            <a:ext cx="829234" cy="82923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126757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67747-EA73-446F-8E41-12F5B21A6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FAE28B0B-4FF5-2BFC-0AAA-384704C26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882" y="139700"/>
            <a:ext cx="53276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538A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2pPr>
            <a:lvl3pPr marL="11430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3pPr>
            <a:lvl4pPr marL="16002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4pPr>
            <a:lvl5pPr marL="20574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5pPr>
            <a:lvl6pPr marL="25146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6pPr>
            <a:lvl7pPr marL="29718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7pPr>
            <a:lvl8pPr marL="34290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8pPr>
            <a:lvl9pPr marL="38862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altLang="en-US" dirty="0"/>
              <a:t>European </a:t>
            </a:r>
            <a:r>
              <a:rPr lang="hr-HR" altLang="en-US" dirty="0" err="1"/>
              <a:t>degree</a:t>
            </a:r>
            <a:r>
              <a:rPr lang="hr-HR" altLang="en-US" dirty="0"/>
              <a:t> (</a:t>
            </a:r>
            <a:r>
              <a:rPr lang="hr-HR" altLang="en-US" dirty="0" err="1"/>
              <a:t>label</a:t>
            </a:r>
            <a:r>
              <a:rPr lang="hr-HR" altLang="en-US" dirty="0"/>
              <a:t>)</a:t>
            </a:r>
            <a:endParaRPr lang="en-GB" altLang="en-US" dirty="0"/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823DB30B-D894-7CC8-1729-17FD398BEE88}"/>
              </a:ext>
            </a:extLst>
          </p:cNvPr>
          <p:cNvSpPr/>
          <p:nvPr/>
        </p:nvSpPr>
        <p:spPr>
          <a:xfrm>
            <a:off x="446882" y="1713245"/>
            <a:ext cx="1947975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="1" noProof="0" dirty="0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European </a:t>
            </a:r>
            <a:r>
              <a:rPr lang="hr-HR" b="1" noProof="0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degree</a:t>
            </a:r>
            <a:r>
              <a:rPr lang="hr-HR" b="1" noProof="0" dirty="0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 (</a:t>
            </a:r>
            <a:r>
              <a:rPr lang="hr-HR" b="1" noProof="0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label</a:t>
            </a:r>
            <a:r>
              <a:rPr lang="hr-HR" b="1" noProof="0" dirty="0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) </a:t>
            </a:r>
            <a:r>
              <a:rPr lang="hr-HR" b="1" noProof="0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criteria</a:t>
            </a:r>
            <a:endParaRPr kumimoji="0" lang="hr-HR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cxnSp>
        <p:nvCxnSpPr>
          <p:cNvPr id="23" name="Straight Arrow Connector 10">
            <a:extLst>
              <a:ext uri="{FF2B5EF4-FFF2-40B4-BE49-F238E27FC236}">
                <a16:creationId xmlns:a16="http://schemas.microsoft.com/office/drawing/2014/main" id="{089FFADB-EC74-9AEC-7169-8375FD60F505}"/>
              </a:ext>
            </a:extLst>
          </p:cNvPr>
          <p:cNvCxnSpPr>
            <a:cxnSpLocks/>
          </p:cNvCxnSpPr>
          <p:nvPr/>
        </p:nvCxnSpPr>
        <p:spPr>
          <a:xfrm flipH="1" flipV="1">
            <a:off x="1524546" y="3252126"/>
            <a:ext cx="813466" cy="1254049"/>
          </a:xfrm>
          <a:prstGeom prst="straightConnector1">
            <a:avLst/>
          </a:prstGeom>
          <a:ln w="50800">
            <a:solidFill>
              <a:srgbClr val="00206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fika 17" descr="Open book outline">
            <a:extLst>
              <a:ext uri="{FF2B5EF4-FFF2-40B4-BE49-F238E27FC236}">
                <a16:creationId xmlns:a16="http://schemas.microsoft.com/office/drawing/2014/main" id="{5CEB77A3-FEAF-53DA-BAEF-722674ECA5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75440" y="4506175"/>
            <a:ext cx="838837" cy="838837"/>
          </a:xfrm>
          <a:prstGeom prst="rect">
            <a:avLst/>
          </a:prstGeom>
        </p:spPr>
      </p:pic>
      <p:sp>
        <p:nvSpPr>
          <p:cNvPr id="26" name="Rectangle 17">
            <a:extLst>
              <a:ext uri="{FF2B5EF4-FFF2-40B4-BE49-F238E27FC236}">
                <a16:creationId xmlns:a16="http://schemas.microsoft.com/office/drawing/2014/main" id="{360D5792-5D4B-B307-39AF-8D09E3CF543E}"/>
              </a:ext>
            </a:extLst>
          </p:cNvPr>
          <p:cNvSpPr/>
          <p:nvPr/>
        </p:nvSpPr>
        <p:spPr>
          <a:xfrm>
            <a:off x="1177221" y="5138866"/>
            <a:ext cx="2435273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="1" dirty="0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Programme</a:t>
            </a:r>
            <a:endParaRPr kumimoji="0" lang="hr-HR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Graphic 30" descr="List outline">
            <a:extLst>
              <a:ext uri="{FF2B5EF4-FFF2-40B4-BE49-F238E27FC236}">
                <a16:creationId xmlns:a16="http://schemas.microsoft.com/office/drawing/2014/main" id="{9A3EFC47-2337-B6C9-C589-9EA00211B5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4601" y="2404860"/>
            <a:ext cx="829234" cy="829234"/>
          </a:xfrm>
          <a:prstGeom prst="rect">
            <a:avLst/>
          </a:prstGeom>
        </p:spPr>
      </p:pic>
      <p:sp>
        <p:nvSpPr>
          <p:cNvPr id="29" name="Rectangle 5">
            <a:extLst>
              <a:ext uri="{FF2B5EF4-FFF2-40B4-BE49-F238E27FC236}">
                <a16:creationId xmlns:a16="http://schemas.microsoft.com/office/drawing/2014/main" id="{DD71BCE5-1F6C-D5B0-9CC0-4719DE9CF14F}"/>
              </a:ext>
            </a:extLst>
          </p:cNvPr>
          <p:cNvSpPr/>
          <p:nvPr/>
        </p:nvSpPr>
        <p:spPr>
          <a:xfrm>
            <a:off x="6658078" y="4609070"/>
            <a:ext cx="1385495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i="1" dirty="0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r</a:t>
            </a:r>
            <a:r>
              <a:rPr lang="hr-HR" i="1" noProof="0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eceived</a:t>
            </a:r>
            <a:r>
              <a:rPr lang="hr-HR" i="1" noProof="0" dirty="0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hr-HR" i="1" noProof="0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by</a:t>
            </a:r>
            <a:endParaRPr kumimoji="0" lang="hr-HR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pic>
        <p:nvPicPr>
          <p:cNvPr id="30" name="Graphic 11" descr="Flag1 with solid fill">
            <a:extLst>
              <a:ext uri="{FF2B5EF4-FFF2-40B4-BE49-F238E27FC236}">
                <a16:creationId xmlns:a16="http://schemas.microsoft.com/office/drawing/2014/main" id="{5C37208E-48F6-0278-582D-5FE0EE73C8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72309" y="3744729"/>
            <a:ext cx="830004" cy="830004"/>
          </a:xfrm>
          <a:prstGeom prst="rect">
            <a:avLst/>
          </a:prstGeom>
        </p:spPr>
      </p:pic>
      <p:sp>
        <p:nvSpPr>
          <p:cNvPr id="31" name="Rectangle 14">
            <a:extLst>
              <a:ext uri="{FF2B5EF4-FFF2-40B4-BE49-F238E27FC236}">
                <a16:creationId xmlns:a16="http://schemas.microsoft.com/office/drawing/2014/main" id="{248C36B8-4667-47B5-A1BB-B17027028C6B}"/>
              </a:ext>
            </a:extLst>
          </p:cNvPr>
          <p:cNvSpPr/>
          <p:nvPr/>
        </p:nvSpPr>
        <p:spPr>
          <a:xfrm>
            <a:off x="3771551" y="3093042"/>
            <a:ext cx="3323403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="1" noProof="0" dirty="0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Joint </a:t>
            </a:r>
            <a:r>
              <a:rPr lang="hr-HR" b="1" noProof="0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degree</a:t>
            </a:r>
            <a:r>
              <a:rPr lang="hr-HR" b="1" noProof="0" dirty="0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hr-HR" b="1" noProof="0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with</a:t>
            </a:r>
            <a:r>
              <a:rPr lang="hr-HR" b="1" noProof="0" dirty="0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br>
              <a:rPr lang="hr-HR" b="1" noProof="0" dirty="0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</a:br>
            <a:r>
              <a:rPr lang="hr-HR" b="1" noProof="0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the</a:t>
            </a:r>
            <a:r>
              <a:rPr lang="hr-HR" b="1" noProof="0" dirty="0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 European </a:t>
            </a:r>
            <a:r>
              <a:rPr lang="hr-HR" b="1" noProof="0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label</a:t>
            </a:r>
            <a:endParaRPr kumimoji="0" lang="hr-HR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Graphic 37" descr="User with solid fill">
            <a:extLst>
              <a:ext uri="{FF2B5EF4-FFF2-40B4-BE49-F238E27FC236}">
                <a16:creationId xmlns:a16="http://schemas.microsoft.com/office/drawing/2014/main" id="{1909DB88-4EC6-CAEB-46DF-CE9EDC86C2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71980" y="4412713"/>
            <a:ext cx="932299" cy="932299"/>
          </a:xfrm>
          <a:prstGeom prst="rect">
            <a:avLst/>
          </a:prstGeom>
        </p:spPr>
      </p:pic>
      <p:pic>
        <p:nvPicPr>
          <p:cNvPr id="34" name="Graphic 39" descr="Document outline">
            <a:extLst>
              <a:ext uri="{FF2B5EF4-FFF2-40B4-BE49-F238E27FC236}">
                <a16:creationId xmlns:a16="http://schemas.microsoft.com/office/drawing/2014/main" id="{D4BF2E79-DA3E-5A4A-86D0-A26E695AE17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993289" y="5187880"/>
            <a:ext cx="955405" cy="955405"/>
          </a:xfrm>
          <a:prstGeom prst="rect">
            <a:avLst/>
          </a:prstGeom>
        </p:spPr>
      </p:pic>
      <p:sp>
        <p:nvSpPr>
          <p:cNvPr id="35" name="Rectangle 40">
            <a:extLst>
              <a:ext uri="{FF2B5EF4-FFF2-40B4-BE49-F238E27FC236}">
                <a16:creationId xmlns:a16="http://schemas.microsoft.com/office/drawing/2014/main" id="{82B5FF09-D947-8CF9-6557-5AF8AF081D36}"/>
              </a:ext>
            </a:extLst>
          </p:cNvPr>
          <p:cNvSpPr/>
          <p:nvPr/>
        </p:nvSpPr>
        <p:spPr>
          <a:xfrm>
            <a:off x="3654277" y="6051970"/>
            <a:ext cx="3666067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="1" dirty="0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European </a:t>
            </a:r>
            <a:r>
              <a:rPr lang="hr-HR" b="1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degree</a:t>
            </a:r>
            <a:endParaRPr kumimoji="0" lang="hr-HR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 47">
            <a:extLst>
              <a:ext uri="{FF2B5EF4-FFF2-40B4-BE49-F238E27FC236}">
                <a16:creationId xmlns:a16="http://schemas.microsoft.com/office/drawing/2014/main" id="{48DAF7EA-34E7-4092-3BC2-DB2D03DEF0F0}"/>
              </a:ext>
            </a:extLst>
          </p:cNvPr>
          <p:cNvSpPr/>
          <p:nvPr/>
        </p:nvSpPr>
        <p:spPr>
          <a:xfrm>
            <a:off x="7455518" y="5192869"/>
            <a:ext cx="1997893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="1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Graduate</a:t>
            </a:r>
            <a:endParaRPr kumimoji="0" lang="hr-HR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angle 48">
            <a:extLst>
              <a:ext uri="{FF2B5EF4-FFF2-40B4-BE49-F238E27FC236}">
                <a16:creationId xmlns:a16="http://schemas.microsoft.com/office/drawing/2014/main" id="{F944E4C9-DAB8-D602-D370-BE8A6ED6DF9D}"/>
              </a:ext>
            </a:extLst>
          </p:cNvPr>
          <p:cNvSpPr/>
          <p:nvPr/>
        </p:nvSpPr>
        <p:spPr>
          <a:xfrm rot="3408420">
            <a:off x="1041521" y="3803730"/>
            <a:ext cx="1633963" cy="34406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600" i="1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complies</a:t>
            </a:r>
            <a:r>
              <a:rPr lang="hr-HR" sz="1600" i="1" dirty="0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hr-HR" sz="1600" i="1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with</a:t>
            </a:r>
            <a:endParaRPr kumimoji="0" lang="hr-HR" sz="16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cxnSp>
        <p:nvCxnSpPr>
          <p:cNvPr id="56" name="Straight Arrow Connector 10">
            <a:extLst>
              <a:ext uri="{FF2B5EF4-FFF2-40B4-BE49-F238E27FC236}">
                <a16:creationId xmlns:a16="http://schemas.microsoft.com/office/drawing/2014/main" id="{14210E11-3FA1-3648-44F1-DF6B423E9CEE}"/>
              </a:ext>
            </a:extLst>
          </p:cNvPr>
          <p:cNvCxnSpPr>
            <a:cxnSpLocks/>
          </p:cNvCxnSpPr>
          <p:nvPr/>
        </p:nvCxnSpPr>
        <p:spPr>
          <a:xfrm>
            <a:off x="4177951" y="4218184"/>
            <a:ext cx="872927" cy="0"/>
          </a:xfrm>
          <a:prstGeom prst="straightConnector1">
            <a:avLst/>
          </a:prstGeom>
          <a:ln w="50800">
            <a:solidFill>
              <a:srgbClr val="00206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10">
            <a:extLst>
              <a:ext uri="{FF2B5EF4-FFF2-40B4-BE49-F238E27FC236}">
                <a16:creationId xmlns:a16="http://schemas.microsoft.com/office/drawing/2014/main" id="{B71725B8-913C-6204-796E-5AEE5C1D9D99}"/>
              </a:ext>
            </a:extLst>
          </p:cNvPr>
          <p:cNvCxnSpPr>
            <a:cxnSpLocks/>
          </p:cNvCxnSpPr>
          <p:nvPr/>
        </p:nvCxnSpPr>
        <p:spPr>
          <a:xfrm>
            <a:off x="2814277" y="4936632"/>
            <a:ext cx="1363674" cy="0"/>
          </a:xfrm>
          <a:prstGeom prst="straightConnector1">
            <a:avLst/>
          </a:prstGeom>
          <a:ln w="50800">
            <a:solidFill>
              <a:srgbClr val="00206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48">
            <a:extLst>
              <a:ext uri="{FF2B5EF4-FFF2-40B4-BE49-F238E27FC236}">
                <a16:creationId xmlns:a16="http://schemas.microsoft.com/office/drawing/2014/main" id="{248FE85E-EC68-98BE-C644-33EA83592A62}"/>
              </a:ext>
            </a:extLst>
          </p:cNvPr>
          <p:cNvSpPr/>
          <p:nvPr/>
        </p:nvSpPr>
        <p:spPr>
          <a:xfrm>
            <a:off x="2621183" y="4613883"/>
            <a:ext cx="1633963" cy="34406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600" i="1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awards</a:t>
            </a:r>
            <a:endParaRPr kumimoji="0" lang="hr-HR" sz="16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cxnSp>
        <p:nvCxnSpPr>
          <p:cNvPr id="62" name="Straight Arrow Connector 10">
            <a:extLst>
              <a:ext uri="{FF2B5EF4-FFF2-40B4-BE49-F238E27FC236}">
                <a16:creationId xmlns:a16="http://schemas.microsoft.com/office/drawing/2014/main" id="{4AAB5D23-2978-40C8-45D1-5636C7DA51C9}"/>
              </a:ext>
            </a:extLst>
          </p:cNvPr>
          <p:cNvCxnSpPr>
            <a:cxnSpLocks/>
          </p:cNvCxnSpPr>
          <p:nvPr/>
        </p:nvCxnSpPr>
        <p:spPr>
          <a:xfrm flipV="1">
            <a:off x="4177951" y="4191514"/>
            <a:ext cx="0" cy="766438"/>
          </a:xfrm>
          <a:prstGeom prst="straightConnector1">
            <a:avLst/>
          </a:prstGeom>
          <a:ln w="50800">
            <a:solidFill>
              <a:srgbClr val="00206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10">
            <a:extLst>
              <a:ext uri="{FF2B5EF4-FFF2-40B4-BE49-F238E27FC236}">
                <a16:creationId xmlns:a16="http://schemas.microsoft.com/office/drawing/2014/main" id="{132CC9CB-AD54-A702-FD2E-2EFF1747FACE}"/>
              </a:ext>
            </a:extLst>
          </p:cNvPr>
          <p:cNvCxnSpPr>
            <a:cxnSpLocks/>
          </p:cNvCxnSpPr>
          <p:nvPr/>
        </p:nvCxnSpPr>
        <p:spPr>
          <a:xfrm flipV="1">
            <a:off x="4177951" y="4936632"/>
            <a:ext cx="0" cy="766438"/>
          </a:xfrm>
          <a:prstGeom prst="straightConnector1">
            <a:avLst/>
          </a:prstGeom>
          <a:ln w="50800">
            <a:solidFill>
              <a:srgbClr val="00206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10">
            <a:extLst>
              <a:ext uri="{FF2B5EF4-FFF2-40B4-BE49-F238E27FC236}">
                <a16:creationId xmlns:a16="http://schemas.microsoft.com/office/drawing/2014/main" id="{CA37B24D-1B2C-4317-2950-B700960F333C}"/>
              </a:ext>
            </a:extLst>
          </p:cNvPr>
          <p:cNvCxnSpPr>
            <a:cxnSpLocks/>
          </p:cNvCxnSpPr>
          <p:nvPr/>
        </p:nvCxnSpPr>
        <p:spPr>
          <a:xfrm>
            <a:off x="4199382" y="5675509"/>
            <a:ext cx="872927" cy="0"/>
          </a:xfrm>
          <a:prstGeom prst="straightConnector1">
            <a:avLst/>
          </a:prstGeom>
          <a:ln w="50800">
            <a:solidFill>
              <a:srgbClr val="00206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10">
            <a:extLst>
              <a:ext uri="{FF2B5EF4-FFF2-40B4-BE49-F238E27FC236}">
                <a16:creationId xmlns:a16="http://schemas.microsoft.com/office/drawing/2014/main" id="{D052FDE6-DA49-BBB9-D216-0CF8E8064BAA}"/>
              </a:ext>
            </a:extLst>
          </p:cNvPr>
          <p:cNvCxnSpPr>
            <a:cxnSpLocks/>
          </p:cNvCxnSpPr>
          <p:nvPr/>
        </p:nvCxnSpPr>
        <p:spPr>
          <a:xfrm>
            <a:off x="5748669" y="4235468"/>
            <a:ext cx="823913" cy="0"/>
          </a:xfrm>
          <a:prstGeom prst="straightConnector1">
            <a:avLst/>
          </a:prstGeom>
          <a:ln w="50800">
            <a:solidFill>
              <a:srgbClr val="00206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10">
            <a:extLst>
              <a:ext uri="{FF2B5EF4-FFF2-40B4-BE49-F238E27FC236}">
                <a16:creationId xmlns:a16="http://schemas.microsoft.com/office/drawing/2014/main" id="{A1338343-0630-AC43-C39E-AB2800D627AA}"/>
              </a:ext>
            </a:extLst>
          </p:cNvPr>
          <p:cNvCxnSpPr>
            <a:cxnSpLocks/>
          </p:cNvCxnSpPr>
          <p:nvPr/>
        </p:nvCxnSpPr>
        <p:spPr>
          <a:xfrm flipV="1">
            <a:off x="6573431" y="4218184"/>
            <a:ext cx="0" cy="766438"/>
          </a:xfrm>
          <a:prstGeom prst="straightConnector1">
            <a:avLst/>
          </a:prstGeom>
          <a:ln w="50800">
            <a:solidFill>
              <a:srgbClr val="00206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10">
            <a:extLst>
              <a:ext uri="{FF2B5EF4-FFF2-40B4-BE49-F238E27FC236}">
                <a16:creationId xmlns:a16="http://schemas.microsoft.com/office/drawing/2014/main" id="{7AEBDAAB-5F39-A85A-DCD9-A2A5C2E9080B}"/>
              </a:ext>
            </a:extLst>
          </p:cNvPr>
          <p:cNvCxnSpPr>
            <a:cxnSpLocks/>
          </p:cNvCxnSpPr>
          <p:nvPr/>
        </p:nvCxnSpPr>
        <p:spPr>
          <a:xfrm flipV="1">
            <a:off x="6572582" y="4936632"/>
            <a:ext cx="0" cy="766438"/>
          </a:xfrm>
          <a:prstGeom prst="straightConnector1">
            <a:avLst/>
          </a:prstGeom>
          <a:ln w="50800">
            <a:solidFill>
              <a:srgbClr val="00206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10">
            <a:extLst>
              <a:ext uri="{FF2B5EF4-FFF2-40B4-BE49-F238E27FC236}">
                <a16:creationId xmlns:a16="http://schemas.microsoft.com/office/drawing/2014/main" id="{08E91FB4-048D-41E6-1E1B-E34585FF21C9}"/>
              </a:ext>
            </a:extLst>
          </p:cNvPr>
          <p:cNvCxnSpPr>
            <a:cxnSpLocks/>
          </p:cNvCxnSpPr>
          <p:nvPr/>
        </p:nvCxnSpPr>
        <p:spPr>
          <a:xfrm>
            <a:off x="5862969" y="5703070"/>
            <a:ext cx="709613" cy="0"/>
          </a:xfrm>
          <a:prstGeom prst="straightConnector1">
            <a:avLst/>
          </a:prstGeom>
          <a:ln w="50800">
            <a:solidFill>
              <a:srgbClr val="00206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10">
            <a:extLst>
              <a:ext uri="{FF2B5EF4-FFF2-40B4-BE49-F238E27FC236}">
                <a16:creationId xmlns:a16="http://schemas.microsoft.com/office/drawing/2014/main" id="{66A4876A-1804-655F-8025-F33FCDA0C06A}"/>
              </a:ext>
            </a:extLst>
          </p:cNvPr>
          <p:cNvCxnSpPr>
            <a:cxnSpLocks/>
          </p:cNvCxnSpPr>
          <p:nvPr/>
        </p:nvCxnSpPr>
        <p:spPr>
          <a:xfrm>
            <a:off x="6572582" y="4949332"/>
            <a:ext cx="1399398" cy="0"/>
          </a:xfrm>
          <a:prstGeom prst="straightConnector1">
            <a:avLst/>
          </a:prstGeom>
          <a:ln w="50800">
            <a:solidFill>
              <a:srgbClr val="00206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10">
            <a:extLst>
              <a:ext uri="{FF2B5EF4-FFF2-40B4-BE49-F238E27FC236}">
                <a16:creationId xmlns:a16="http://schemas.microsoft.com/office/drawing/2014/main" id="{613973D9-16E1-2512-FAD9-829B548E2061}"/>
              </a:ext>
            </a:extLst>
          </p:cNvPr>
          <p:cNvCxnSpPr>
            <a:cxnSpLocks/>
          </p:cNvCxnSpPr>
          <p:nvPr/>
        </p:nvCxnSpPr>
        <p:spPr>
          <a:xfrm flipH="1">
            <a:off x="2338012" y="3335455"/>
            <a:ext cx="731225" cy="1170720"/>
          </a:xfrm>
          <a:prstGeom prst="straightConnector1">
            <a:avLst/>
          </a:prstGeom>
          <a:ln w="50800">
            <a:solidFill>
              <a:srgbClr val="00206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48">
            <a:extLst>
              <a:ext uri="{FF2B5EF4-FFF2-40B4-BE49-F238E27FC236}">
                <a16:creationId xmlns:a16="http://schemas.microsoft.com/office/drawing/2014/main" id="{1268EB40-91E0-2CAF-F6EC-A9BC513C2A18}"/>
              </a:ext>
            </a:extLst>
          </p:cNvPr>
          <p:cNvSpPr/>
          <p:nvPr/>
        </p:nvSpPr>
        <p:spPr>
          <a:xfrm rot="18130206">
            <a:off x="2044234" y="3732758"/>
            <a:ext cx="1633963" cy="34406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600" i="1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confirmed</a:t>
            </a:r>
            <a:r>
              <a:rPr lang="hr-HR" sz="1600" i="1" dirty="0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hr-HR" sz="1600" i="1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by</a:t>
            </a:r>
            <a:endParaRPr kumimoji="0" lang="hr-HR" sz="16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116EEC3C-C946-4739-8293-10064C5A7BC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46001" y="2388659"/>
            <a:ext cx="1034814" cy="905131"/>
          </a:xfrm>
          <a:prstGeom prst="rect">
            <a:avLst/>
          </a:prstGeom>
        </p:spPr>
      </p:pic>
      <p:sp>
        <p:nvSpPr>
          <p:cNvPr id="88" name="Rectangle 6">
            <a:extLst>
              <a:ext uri="{FF2B5EF4-FFF2-40B4-BE49-F238E27FC236}">
                <a16:creationId xmlns:a16="http://schemas.microsoft.com/office/drawing/2014/main" id="{1A87A54D-4383-5929-330C-3E35EE707D88}"/>
              </a:ext>
            </a:extLst>
          </p:cNvPr>
          <p:cNvSpPr/>
          <p:nvPr/>
        </p:nvSpPr>
        <p:spPr>
          <a:xfrm>
            <a:off x="2280604" y="1745769"/>
            <a:ext cx="1947975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="1" noProof="0" dirty="0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EQAR-</a:t>
            </a:r>
            <a:r>
              <a:rPr lang="hr-HR" b="1" noProof="0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registered</a:t>
            </a:r>
            <a:r>
              <a:rPr lang="hr-HR" b="1" noProof="0" dirty="0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 QA </a:t>
            </a:r>
            <a:r>
              <a:rPr lang="hr-HR" b="1" noProof="0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agency</a:t>
            </a:r>
            <a:endParaRPr kumimoji="0" lang="hr-HR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2706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83748-9D9A-4069-C273-301ED5A1E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CBBDE3-AE3A-2718-4C81-0926581F38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493" t="8238" r="4392" b="8728"/>
          <a:stretch/>
        </p:blipFill>
        <p:spPr>
          <a:xfrm>
            <a:off x="2621583" y="2402423"/>
            <a:ext cx="865943" cy="864188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CE220161-0D7A-A9DA-C964-4F91FA9CB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882" y="139700"/>
            <a:ext cx="53276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538A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2pPr>
            <a:lvl3pPr marL="11430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3pPr>
            <a:lvl4pPr marL="16002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4pPr>
            <a:lvl5pPr marL="20574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5pPr>
            <a:lvl6pPr marL="25146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6pPr>
            <a:lvl7pPr marL="29718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7pPr>
            <a:lvl8pPr marL="34290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8pPr>
            <a:lvl9pPr marL="38862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altLang="en-US" dirty="0"/>
              <a:t>European </a:t>
            </a:r>
            <a:r>
              <a:rPr lang="hr-HR" altLang="en-US" dirty="0" err="1"/>
              <a:t>degree</a:t>
            </a:r>
            <a:r>
              <a:rPr lang="hr-HR" altLang="en-US" dirty="0"/>
              <a:t> (</a:t>
            </a:r>
            <a:r>
              <a:rPr lang="hr-HR" altLang="en-US" dirty="0" err="1"/>
              <a:t>label</a:t>
            </a:r>
            <a:r>
              <a:rPr lang="hr-HR" altLang="en-US" dirty="0"/>
              <a:t>)</a:t>
            </a:r>
            <a:endParaRPr lang="en-GB" altLang="en-US" dirty="0"/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719EB6A1-98F7-3D24-3589-F43E66EC97B3}"/>
              </a:ext>
            </a:extLst>
          </p:cNvPr>
          <p:cNvSpPr/>
          <p:nvPr/>
        </p:nvSpPr>
        <p:spPr>
          <a:xfrm>
            <a:off x="4569558" y="2231278"/>
            <a:ext cx="3615592" cy="1264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b="1" u="none" strike="noStrike" kern="1200" cap="none" spc="0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Source Sans Pro" panose="020B0503030403020204" pitchFamily="34" charset="0"/>
                <a:cs typeface="Calibri" panose="020F0502020204030204" pitchFamily="34" charset="0"/>
              </a:rPr>
              <a:t>Developing</a:t>
            </a:r>
            <a:r>
              <a:rPr kumimoji="0" lang="hr-HR" b="1" u="none" strike="noStrike" kern="120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kumimoji="0" lang="hr-HR" b="1" u="none" strike="noStrike" kern="1200" cap="none" spc="0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Source Sans Pro" panose="020B0503030403020204" pitchFamily="34" charset="0"/>
                <a:cs typeface="Calibri" panose="020F0502020204030204" pitchFamily="34" charset="0"/>
              </a:rPr>
              <a:t>new</a:t>
            </a:r>
            <a:r>
              <a:rPr kumimoji="0" lang="hr-HR" b="1" u="none" strike="noStrike" kern="120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kumimoji="0" lang="hr-HR" b="1" u="none" strike="noStrike" kern="1200" cap="none" spc="0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Source Sans Pro" panose="020B0503030403020204" pitchFamily="34" charset="0"/>
                <a:cs typeface="Calibri" panose="020F0502020204030204" pitchFamily="34" charset="0"/>
              </a:rPr>
              <a:t>modalities</a:t>
            </a:r>
            <a:r>
              <a:rPr kumimoji="0" lang="hr-HR" b="1" u="none" strike="noStrike" kern="120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kumimoji="0" lang="hr-HR" b="1" u="none" strike="noStrike" kern="1200" cap="none" spc="0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Source Sans Pro" panose="020B0503030403020204" pitchFamily="34" charset="0"/>
                <a:cs typeface="Calibri" panose="020F0502020204030204" pitchFamily="34" charset="0"/>
              </a:rPr>
              <a:t>of</a:t>
            </a:r>
            <a:r>
              <a:rPr kumimoji="0" lang="hr-HR" b="1" u="none" strike="noStrike" kern="120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kumimoji="0" lang="hr-HR" b="1" u="none" strike="noStrike" kern="1200" cap="none" spc="0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Source Sans Pro" panose="020B0503030403020204" pitchFamily="34" charset="0"/>
                <a:cs typeface="Calibri" panose="020F0502020204030204" pitchFamily="34" charset="0"/>
              </a:rPr>
              <a:t>registration</a:t>
            </a:r>
            <a:r>
              <a:rPr kumimoji="0" lang="hr-HR" b="1" u="none" strike="noStrike" kern="120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kumimoji="0" lang="hr-HR" b="1" u="none" strike="noStrike" kern="1200" cap="none" spc="0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Source Sans Pro" panose="020B0503030403020204" pitchFamily="34" charset="0"/>
                <a:cs typeface="Calibri" panose="020F0502020204030204" pitchFamily="34" charset="0"/>
              </a:rPr>
              <a:t>and</a:t>
            </a:r>
            <a:r>
              <a:rPr kumimoji="0" lang="hr-HR" b="1" u="none" strike="noStrike" kern="120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kumimoji="0" lang="hr-HR" b="1" u="none" strike="noStrike" kern="1200" cap="none" spc="0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Source Sans Pro" panose="020B0503030403020204" pitchFamily="34" charset="0"/>
                <a:cs typeface="Calibri" panose="020F0502020204030204" pitchFamily="34" charset="0"/>
              </a:rPr>
              <a:t>verifying</a:t>
            </a:r>
            <a:r>
              <a:rPr kumimoji="0" lang="hr-HR" b="1" u="none" strike="noStrike" kern="120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kumimoji="0" lang="hr-HR" b="1" u="none" strike="noStrike" kern="1200" cap="none" spc="0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Source Sans Pro" panose="020B0503030403020204" pitchFamily="34" charset="0"/>
                <a:cs typeface="Calibri" panose="020F0502020204030204" pitchFamily="34" charset="0"/>
              </a:rPr>
              <a:t>suitability</a:t>
            </a:r>
            <a:r>
              <a:rPr kumimoji="0" lang="hr-HR" b="1" u="none" strike="noStrike" kern="120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kumimoji="0" lang="hr-HR" b="1" u="none" strike="noStrike" kern="1200" cap="none" spc="0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Source Sans Pro" panose="020B0503030403020204" pitchFamily="34" charset="0"/>
                <a:cs typeface="Calibri" panose="020F0502020204030204" pitchFamily="34" charset="0"/>
              </a:rPr>
              <a:t>of</a:t>
            </a:r>
            <a:r>
              <a:rPr kumimoji="0" lang="hr-HR" b="1" u="none" strike="noStrike" kern="120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kumimoji="0" lang="hr-HR" b="1" u="none" strike="noStrike" kern="1200" cap="none" spc="0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Source Sans Pro" panose="020B0503030403020204" pitchFamily="34" charset="0"/>
                <a:cs typeface="Calibri" panose="020F0502020204030204" pitchFamily="34" charset="0"/>
              </a:rPr>
              <a:t>the</a:t>
            </a:r>
            <a:r>
              <a:rPr kumimoji="0" lang="hr-HR" b="1" u="none" strike="noStrike" kern="120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kumimoji="0" lang="hr-HR" b="1" u="none" strike="noStrike" kern="1200" cap="none" spc="0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Source Sans Pro" panose="020B0503030403020204" pitchFamily="34" charset="0"/>
                <a:cs typeface="Calibri" panose="020F0502020204030204" pitchFamily="34" charset="0"/>
              </a:rPr>
              <a:t>agency</a:t>
            </a:r>
            <a:r>
              <a:rPr kumimoji="0" lang="hr-HR" b="1" u="none" strike="noStrike" kern="120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Source Sans Pro" panose="020B0503030403020204" pitchFamily="34" charset="0"/>
                <a:cs typeface="Calibri" panose="020F0502020204030204" pitchFamily="34" charset="0"/>
              </a:rPr>
              <a:t> to </a:t>
            </a:r>
            <a:r>
              <a:rPr kumimoji="0" lang="hr-HR" b="1" u="none" strike="noStrike" kern="1200" cap="none" spc="0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Source Sans Pro" panose="020B0503030403020204" pitchFamily="34" charset="0"/>
                <a:cs typeface="Calibri" panose="020F0502020204030204" pitchFamily="34" charset="0"/>
              </a:rPr>
              <a:t>conduct</a:t>
            </a:r>
            <a:r>
              <a:rPr kumimoji="0" lang="hr-HR" b="1" u="none" strike="noStrike" kern="120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br>
              <a:rPr kumimoji="0" lang="hr-HR" b="1" u="none" strike="noStrike" kern="120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Source Sans Pro" panose="020B0503030403020204" pitchFamily="34" charset="0"/>
                <a:cs typeface="Calibri" panose="020F0502020204030204" pitchFamily="34" charset="0"/>
              </a:rPr>
            </a:br>
            <a:r>
              <a:rPr kumimoji="0" lang="hr-HR" b="1" u="none" strike="noStrike" kern="120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Source Sans Pro" panose="020B0503030403020204" pitchFamily="34" charset="0"/>
                <a:cs typeface="Calibri" panose="020F0502020204030204" pitchFamily="34" charset="0"/>
              </a:rPr>
              <a:t>European </a:t>
            </a:r>
            <a:r>
              <a:rPr kumimoji="0" lang="hr-HR" b="1" u="none" strike="noStrike" kern="1200" cap="none" spc="0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Source Sans Pro" panose="020B0503030403020204" pitchFamily="34" charset="0"/>
                <a:cs typeface="Calibri" panose="020F0502020204030204" pitchFamily="34" charset="0"/>
              </a:rPr>
              <a:t>degree</a:t>
            </a:r>
            <a:r>
              <a:rPr kumimoji="0" lang="hr-HR" b="1" u="none" strike="noStrike" kern="120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kumimoji="0" lang="hr-HR" b="1" u="none" strike="noStrike" kern="1200" cap="none" spc="0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Source Sans Pro" panose="020B0503030403020204" pitchFamily="34" charset="0"/>
                <a:cs typeface="Calibri" panose="020F0502020204030204" pitchFamily="34" charset="0"/>
              </a:rPr>
              <a:t>evaluations</a:t>
            </a:r>
            <a:endParaRPr kumimoji="0" lang="hr-HR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Rectangle 6">
            <a:extLst>
              <a:ext uri="{FF2B5EF4-FFF2-40B4-BE49-F238E27FC236}">
                <a16:creationId xmlns:a16="http://schemas.microsoft.com/office/drawing/2014/main" id="{3F5E7934-9118-7EC1-C26C-F9D60892889F}"/>
              </a:ext>
            </a:extLst>
          </p:cNvPr>
          <p:cNvSpPr/>
          <p:nvPr/>
        </p:nvSpPr>
        <p:spPr>
          <a:xfrm>
            <a:off x="2280604" y="1745769"/>
            <a:ext cx="1947975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="1" noProof="0" dirty="0">
                <a:solidFill>
                  <a:srgbClr val="FFC00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EQAR-</a:t>
            </a:r>
            <a:r>
              <a:rPr lang="hr-HR" b="1" noProof="0" dirty="0" err="1">
                <a:solidFill>
                  <a:srgbClr val="FFC00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registered</a:t>
            </a:r>
            <a:r>
              <a:rPr lang="hr-HR" b="1" noProof="0" dirty="0">
                <a:solidFill>
                  <a:srgbClr val="FFC00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 QA </a:t>
            </a:r>
            <a:r>
              <a:rPr lang="hr-HR" b="1" noProof="0" dirty="0" err="1">
                <a:solidFill>
                  <a:srgbClr val="FFC00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agency</a:t>
            </a:r>
            <a:endParaRPr kumimoji="0" lang="hr-HR" b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Straight Arrow Connector 10">
            <a:extLst>
              <a:ext uri="{FF2B5EF4-FFF2-40B4-BE49-F238E27FC236}">
                <a16:creationId xmlns:a16="http://schemas.microsoft.com/office/drawing/2014/main" id="{EB3B9EB6-4334-E586-CD5C-D29082517387}"/>
              </a:ext>
            </a:extLst>
          </p:cNvPr>
          <p:cNvCxnSpPr>
            <a:cxnSpLocks/>
          </p:cNvCxnSpPr>
          <p:nvPr/>
        </p:nvCxnSpPr>
        <p:spPr>
          <a:xfrm>
            <a:off x="3861707" y="2844514"/>
            <a:ext cx="577057" cy="0"/>
          </a:xfrm>
          <a:prstGeom prst="straightConnector1">
            <a:avLst/>
          </a:prstGeom>
          <a:ln w="50800">
            <a:solidFill>
              <a:srgbClr val="00206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9266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5B8E4-6A47-3B8D-CB2E-65E2447E2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15BE2613-150F-0507-815E-A965DF429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882" y="139700"/>
            <a:ext cx="53276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538A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2pPr>
            <a:lvl3pPr marL="11430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3pPr>
            <a:lvl4pPr marL="16002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4pPr>
            <a:lvl5pPr marL="20574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5pPr>
            <a:lvl6pPr marL="25146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6pPr>
            <a:lvl7pPr marL="29718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7pPr>
            <a:lvl8pPr marL="34290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8pPr>
            <a:lvl9pPr marL="38862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altLang="en-US" dirty="0"/>
              <a:t>European </a:t>
            </a:r>
            <a:r>
              <a:rPr lang="hr-HR" altLang="en-US" dirty="0" err="1"/>
              <a:t>degree</a:t>
            </a:r>
            <a:r>
              <a:rPr lang="hr-HR" altLang="en-US" dirty="0"/>
              <a:t> (</a:t>
            </a:r>
            <a:r>
              <a:rPr lang="hr-HR" altLang="en-US" dirty="0" err="1"/>
              <a:t>label</a:t>
            </a:r>
            <a:r>
              <a:rPr lang="hr-HR" altLang="en-US" dirty="0"/>
              <a:t>)</a:t>
            </a:r>
            <a:endParaRPr lang="en-GB" altLang="en-US" dirty="0"/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DB0B56AF-71FA-37B5-7F4E-C10ADAFDFDDD}"/>
              </a:ext>
            </a:extLst>
          </p:cNvPr>
          <p:cNvSpPr/>
          <p:nvPr/>
        </p:nvSpPr>
        <p:spPr>
          <a:xfrm>
            <a:off x="446882" y="1713245"/>
            <a:ext cx="1947975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="1" noProof="0" dirty="0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European </a:t>
            </a:r>
            <a:r>
              <a:rPr lang="hr-HR" b="1" noProof="0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degree</a:t>
            </a:r>
            <a:r>
              <a:rPr lang="hr-HR" b="1" noProof="0" dirty="0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 (</a:t>
            </a:r>
            <a:r>
              <a:rPr lang="hr-HR" b="1" noProof="0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label</a:t>
            </a:r>
            <a:r>
              <a:rPr lang="hr-HR" b="1" noProof="0" dirty="0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) </a:t>
            </a:r>
            <a:r>
              <a:rPr lang="hr-HR" b="1" noProof="0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criteria</a:t>
            </a:r>
            <a:endParaRPr kumimoji="0" lang="hr-HR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cxnSp>
        <p:nvCxnSpPr>
          <p:cNvPr id="23" name="Straight Arrow Connector 10">
            <a:extLst>
              <a:ext uri="{FF2B5EF4-FFF2-40B4-BE49-F238E27FC236}">
                <a16:creationId xmlns:a16="http://schemas.microsoft.com/office/drawing/2014/main" id="{CF3C8CF8-95E9-C800-6B8A-17EF8C01EC4E}"/>
              </a:ext>
            </a:extLst>
          </p:cNvPr>
          <p:cNvCxnSpPr>
            <a:cxnSpLocks/>
          </p:cNvCxnSpPr>
          <p:nvPr/>
        </p:nvCxnSpPr>
        <p:spPr>
          <a:xfrm flipH="1" flipV="1">
            <a:off x="1524546" y="3252126"/>
            <a:ext cx="813466" cy="1254049"/>
          </a:xfrm>
          <a:prstGeom prst="straightConnector1">
            <a:avLst/>
          </a:prstGeom>
          <a:ln w="50800">
            <a:solidFill>
              <a:srgbClr val="00206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fika 17" descr="Open book outline">
            <a:extLst>
              <a:ext uri="{FF2B5EF4-FFF2-40B4-BE49-F238E27FC236}">
                <a16:creationId xmlns:a16="http://schemas.microsoft.com/office/drawing/2014/main" id="{9947EBF6-3A74-D305-5AC6-7C926868DA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75440" y="4506175"/>
            <a:ext cx="838837" cy="838837"/>
          </a:xfrm>
          <a:prstGeom prst="rect">
            <a:avLst/>
          </a:prstGeom>
        </p:spPr>
      </p:pic>
      <p:sp>
        <p:nvSpPr>
          <p:cNvPr id="26" name="Rectangle 17">
            <a:extLst>
              <a:ext uri="{FF2B5EF4-FFF2-40B4-BE49-F238E27FC236}">
                <a16:creationId xmlns:a16="http://schemas.microsoft.com/office/drawing/2014/main" id="{8C7EDACC-3DB5-2C96-A603-B22EB800F0B9}"/>
              </a:ext>
            </a:extLst>
          </p:cNvPr>
          <p:cNvSpPr/>
          <p:nvPr/>
        </p:nvSpPr>
        <p:spPr>
          <a:xfrm>
            <a:off x="1177221" y="5138866"/>
            <a:ext cx="2435273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="1" dirty="0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Programme</a:t>
            </a:r>
            <a:endParaRPr kumimoji="0" lang="hr-HR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Graphic 30" descr="List outline">
            <a:extLst>
              <a:ext uri="{FF2B5EF4-FFF2-40B4-BE49-F238E27FC236}">
                <a16:creationId xmlns:a16="http://schemas.microsoft.com/office/drawing/2014/main" id="{F476A9FC-168C-C3E4-AB85-7FE63015A2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4601" y="2404860"/>
            <a:ext cx="829234" cy="829234"/>
          </a:xfrm>
          <a:prstGeom prst="rect">
            <a:avLst/>
          </a:prstGeom>
        </p:spPr>
      </p:pic>
      <p:sp>
        <p:nvSpPr>
          <p:cNvPr id="29" name="Rectangle 5">
            <a:extLst>
              <a:ext uri="{FF2B5EF4-FFF2-40B4-BE49-F238E27FC236}">
                <a16:creationId xmlns:a16="http://schemas.microsoft.com/office/drawing/2014/main" id="{A67B8DA9-D98F-03D0-03B5-DE750A3E869B}"/>
              </a:ext>
            </a:extLst>
          </p:cNvPr>
          <p:cNvSpPr/>
          <p:nvPr/>
        </p:nvSpPr>
        <p:spPr>
          <a:xfrm>
            <a:off x="6658078" y="4609070"/>
            <a:ext cx="1385495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i="1" dirty="0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r</a:t>
            </a:r>
            <a:r>
              <a:rPr lang="hr-HR" i="1" noProof="0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eceived</a:t>
            </a:r>
            <a:r>
              <a:rPr lang="hr-HR" i="1" noProof="0" dirty="0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hr-HR" i="1" noProof="0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by</a:t>
            </a:r>
            <a:endParaRPr kumimoji="0" lang="hr-HR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pic>
        <p:nvPicPr>
          <p:cNvPr id="30" name="Graphic 11" descr="Flag1 with solid fill">
            <a:extLst>
              <a:ext uri="{FF2B5EF4-FFF2-40B4-BE49-F238E27FC236}">
                <a16:creationId xmlns:a16="http://schemas.microsoft.com/office/drawing/2014/main" id="{C3926F59-9569-BA52-7E65-47D919F444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72309" y="3744729"/>
            <a:ext cx="830004" cy="830004"/>
          </a:xfrm>
          <a:prstGeom prst="rect">
            <a:avLst/>
          </a:prstGeom>
        </p:spPr>
      </p:pic>
      <p:sp>
        <p:nvSpPr>
          <p:cNvPr id="31" name="Rectangle 14">
            <a:extLst>
              <a:ext uri="{FF2B5EF4-FFF2-40B4-BE49-F238E27FC236}">
                <a16:creationId xmlns:a16="http://schemas.microsoft.com/office/drawing/2014/main" id="{4AD7460E-9D1C-2F46-414B-9E282389E861}"/>
              </a:ext>
            </a:extLst>
          </p:cNvPr>
          <p:cNvSpPr/>
          <p:nvPr/>
        </p:nvSpPr>
        <p:spPr>
          <a:xfrm>
            <a:off x="3771551" y="3093042"/>
            <a:ext cx="3323403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="1" noProof="0" dirty="0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Joint </a:t>
            </a:r>
            <a:r>
              <a:rPr lang="hr-HR" b="1" noProof="0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degree</a:t>
            </a:r>
            <a:r>
              <a:rPr lang="hr-HR" b="1" noProof="0" dirty="0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hr-HR" b="1" noProof="0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with</a:t>
            </a:r>
            <a:r>
              <a:rPr lang="hr-HR" b="1" noProof="0" dirty="0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br>
              <a:rPr lang="hr-HR" b="1" noProof="0" dirty="0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</a:br>
            <a:r>
              <a:rPr lang="hr-HR" b="1" noProof="0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the</a:t>
            </a:r>
            <a:r>
              <a:rPr lang="hr-HR" b="1" noProof="0" dirty="0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 European </a:t>
            </a:r>
            <a:r>
              <a:rPr lang="hr-HR" b="1" noProof="0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label</a:t>
            </a:r>
            <a:endParaRPr kumimoji="0" lang="hr-HR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Graphic 37" descr="User with solid fill">
            <a:extLst>
              <a:ext uri="{FF2B5EF4-FFF2-40B4-BE49-F238E27FC236}">
                <a16:creationId xmlns:a16="http://schemas.microsoft.com/office/drawing/2014/main" id="{4793BE97-1F24-6308-4F28-79AF85EFFD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71980" y="4412713"/>
            <a:ext cx="932299" cy="932299"/>
          </a:xfrm>
          <a:prstGeom prst="rect">
            <a:avLst/>
          </a:prstGeom>
        </p:spPr>
      </p:pic>
      <p:pic>
        <p:nvPicPr>
          <p:cNvPr id="34" name="Graphic 39" descr="Document outline">
            <a:extLst>
              <a:ext uri="{FF2B5EF4-FFF2-40B4-BE49-F238E27FC236}">
                <a16:creationId xmlns:a16="http://schemas.microsoft.com/office/drawing/2014/main" id="{0765D6DB-6D42-8AE2-2B7C-254DA00D70E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993289" y="5187880"/>
            <a:ext cx="955405" cy="955405"/>
          </a:xfrm>
          <a:prstGeom prst="rect">
            <a:avLst/>
          </a:prstGeom>
        </p:spPr>
      </p:pic>
      <p:sp>
        <p:nvSpPr>
          <p:cNvPr id="35" name="Rectangle 40">
            <a:extLst>
              <a:ext uri="{FF2B5EF4-FFF2-40B4-BE49-F238E27FC236}">
                <a16:creationId xmlns:a16="http://schemas.microsoft.com/office/drawing/2014/main" id="{99F71F04-9E0C-F72C-DF22-566BB86EF332}"/>
              </a:ext>
            </a:extLst>
          </p:cNvPr>
          <p:cNvSpPr/>
          <p:nvPr/>
        </p:nvSpPr>
        <p:spPr>
          <a:xfrm>
            <a:off x="3654277" y="6051970"/>
            <a:ext cx="3666067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="1" dirty="0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European </a:t>
            </a:r>
            <a:r>
              <a:rPr lang="hr-HR" b="1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degree</a:t>
            </a:r>
            <a:endParaRPr kumimoji="0" lang="hr-HR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 47">
            <a:extLst>
              <a:ext uri="{FF2B5EF4-FFF2-40B4-BE49-F238E27FC236}">
                <a16:creationId xmlns:a16="http://schemas.microsoft.com/office/drawing/2014/main" id="{AEA69953-AD4B-49F5-D57B-553AE814766C}"/>
              </a:ext>
            </a:extLst>
          </p:cNvPr>
          <p:cNvSpPr/>
          <p:nvPr/>
        </p:nvSpPr>
        <p:spPr>
          <a:xfrm>
            <a:off x="7455518" y="5192869"/>
            <a:ext cx="1997893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="1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Graduate</a:t>
            </a:r>
            <a:endParaRPr kumimoji="0" lang="hr-HR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angle 48">
            <a:extLst>
              <a:ext uri="{FF2B5EF4-FFF2-40B4-BE49-F238E27FC236}">
                <a16:creationId xmlns:a16="http://schemas.microsoft.com/office/drawing/2014/main" id="{3FB4F51D-43E5-3F20-2A6E-F02DF1CDA4E6}"/>
              </a:ext>
            </a:extLst>
          </p:cNvPr>
          <p:cNvSpPr/>
          <p:nvPr/>
        </p:nvSpPr>
        <p:spPr>
          <a:xfrm rot="3408420">
            <a:off x="1041521" y="3803730"/>
            <a:ext cx="1633963" cy="34406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600" i="1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complies</a:t>
            </a:r>
            <a:r>
              <a:rPr lang="hr-HR" sz="1600" i="1" dirty="0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hr-HR" sz="1600" i="1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with</a:t>
            </a:r>
            <a:endParaRPr kumimoji="0" lang="hr-HR" sz="16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cxnSp>
        <p:nvCxnSpPr>
          <p:cNvPr id="56" name="Straight Arrow Connector 10">
            <a:extLst>
              <a:ext uri="{FF2B5EF4-FFF2-40B4-BE49-F238E27FC236}">
                <a16:creationId xmlns:a16="http://schemas.microsoft.com/office/drawing/2014/main" id="{37CF00E4-E9B0-6A93-0957-07194072F1BA}"/>
              </a:ext>
            </a:extLst>
          </p:cNvPr>
          <p:cNvCxnSpPr>
            <a:cxnSpLocks/>
          </p:cNvCxnSpPr>
          <p:nvPr/>
        </p:nvCxnSpPr>
        <p:spPr>
          <a:xfrm>
            <a:off x="4177951" y="4218184"/>
            <a:ext cx="872927" cy="0"/>
          </a:xfrm>
          <a:prstGeom prst="straightConnector1">
            <a:avLst/>
          </a:prstGeom>
          <a:ln w="50800">
            <a:solidFill>
              <a:srgbClr val="00206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10">
            <a:extLst>
              <a:ext uri="{FF2B5EF4-FFF2-40B4-BE49-F238E27FC236}">
                <a16:creationId xmlns:a16="http://schemas.microsoft.com/office/drawing/2014/main" id="{29537E4B-40E1-6069-CEAA-45016EE5DB63}"/>
              </a:ext>
            </a:extLst>
          </p:cNvPr>
          <p:cNvCxnSpPr>
            <a:cxnSpLocks/>
          </p:cNvCxnSpPr>
          <p:nvPr/>
        </p:nvCxnSpPr>
        <p:spPr>
          <a:xfrm>
            <a:off x="2814277" y="4936632"/>
            <a:ext cx="1363674" cy="0"/>
          </a:xfrm>
          <a:prstGeom prst="straightConnector1">
            <a:avLst/>
          </a:prstGeom>
          <a:ln w="50800">
            <a:solidFill>
              <a:srgbClr val="00206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48">
            <a:extLst>
              <a:ext uri="{FF2B5EF4-FFF2-40B4-BE49-F238E27FC236}">
                <a16:creationId xmlns:a16="http://schemas.microsoft.com/office/drawing/2014/main" id="{FBB966D4-A898-2CF5-2FE6-25287F0F2387}"/>
              </a:ext>
            </a:extLst>
          </p:cNvPr>
          <p:cNvSpPr/>
          <p:nvPr/>
        </p:nvSpPr>
        <p:spPr>
          <a:xfrm>
            <a:off x="2621183" y="4613883"/>
            <a:ext cx="1633963" cy="34406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600" i="1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awards</a:t>
            </a:r>
            <a:endParaRPr kumimoji="0" lang="hr-HR" sz="16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cxnSp>
        <p:nvCxnSpPr>
          <p:cNvPr id="62" name="Straight Arrow Connector 10">
            <a:extLst>
              <a:ext uri="{FF2B5EF4-FFF2-40B4-BE49-F238E27FC236}">
                <a16:creationId xmlns:a16="http://schemas.microsoft.com/office/drawing/2014/main" id="{BDC9A456-9D14-A876-C445-7EE3944F25A8}"/>
              </a:ext>
            </a:extLst>
          </p:cNvPr>
          <p:cNvCxnSpPr>
            <a:cxnSpLocks/>
          </p:cNvCxnSpPr>
          <p:nvPr/>
        </p:nvCxnSpPr>
        <p:spPr>
          <a:xfrm flipV="1">
            <a:off x="4177951" y="4191514"/>
            <a:ext cx="0" cy="766438"/>
          </a:xfrm>
          <a:prstGeom prst="straightConnector1">
            <a:avLst/>
          </a:prstGeom>
          <a:ln w="50800">
            <a:solidFill>
              <a:srgbClr val="00206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10">
            <a:extLst>
              <a:ext uri="{FF2B5EF4-FFF2-40B4-BE49-F238E27FC236}">
                <a16:creationId xmlns:a16="http://schemas.microsoft.com/office/drawing/2014/main" id="{75006F80-7D0D-C8F9-E795-87D0259BB8A5}"/>
              </a:ext>
            </a:extLst>
          </p:cNvPr>
          <p:cNvCxnSpPr>
            <a:cxnSpLocks/>
          </p:cNvCxnSpPr>
          <p:nvPr/>
        </p:nvCxnSpPr>
        <p:spPr>
          <a:xfrm flipV="1">
            <a:off x="4177951" y="4936632"/>
            <a:ext cx="0" cy="766438"/>
          </a:xfrm>
          <a:prstGeom prst="straightConnector1">
            <a:avLst/>
          </a:prstGeom>
          <a:ln w="50800">
            <a:solidFill>
              <a:srgbClr val="00206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10">
            <a:extLst>
              <a:ext uri="{FF2B5EF4-FFF2-40B4-BE49-F238E27FC236}">
                <a16:creationId xmlns:a16="http://schemas.microsoft.com/office/drawing/2014/main" id="{C3935D9A-563D-211F-8E6C-3285268C2849}"/>
              </a:ext>
            </a:extLst>
          </p:cNvPr>
          <p:cNvCxnSpPr>
            <a:cxnSpLocks/>
          </p:cNvCxnSpPr>
          <p:nvPr/>
        </p:nvCxnSpPr>
        <p:spPr>
          <a:xfrm>
            <a:off x="4199382" y="5675509"/>
            <a:ext cx="872927" cy="0"/>
          </a:xfrm>
          <a:prstGeom prst="straightConnector1">
            <a:avLst/>
          </a:prstGeom>
          <a:ln w="50800">
            <a:solidFill>
              <a:srgbClr val="00206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10">
            <a:extLst>
              <a:ext uri="{FF2B5EF4-FFF2-40B4-BE49-F238E27FC236}">
                <a16:creationId xmlns:a16="http://schemas.microsoft.com/office/drawing/2014/main" id="{FDAB791D-BA0C-2407-D1D0-D00609D425EC}"/>
              </a:ext>
            </a:extLst>
          </p:cNvPr>
          <p:cNvCxnSpPr>
            <a:cxnSpLocks/>
          </p:cNvCxnSpPr>
          <p:nvPr/>
        </p:nvCxnSpPr>
        <p:spPr>
          <a:xfrm>
            <a:off x="5748669" y="4235468"/>
            <a:ext cx="823913" cy="0"/>
          </a:xfrm>
          <a:prstGeom prst="straightConnector1">
            <a:avLst/>
          </a:prstGeom>
          <a:ln w="50800">
            <a:solidFill>
              <a:srgbClr val="00206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10">
            <a:extLst>
              <a:ext uri="{FF2B5EF4-FFF2-40B4-BE49-F238E27FC236}">
                <a16:creationId xmlns:a16="http://schemas.microsoft.com/office/drawing/2014/main" id="{C6FDFF30-FB1E-0194-8A19-C4D675BFCA3D}"/>
              </a:ext>
            </a:extLst>
          </p:cNvPr>
          <p:cNvCxnSpPr>
            <a:cxnSpLocks/>
          </p:cNvCxnSpPr>
          <p:nvPr/>
        </p:nvCxnSpPr>
        <p:spPr>
          <a:xfrm flipV="1">
            <a:off x="6573431" y="4218184"/>
            <a:ext cx="0" cy="766438"/>
          </a:xfrm>
          <a:prstGeom prst="straightConnector1">
            <a:avLst/>
          </a:prstGeom>
          <a:ln w="50800">
            <a:solidFill>
              <a:srgbClr val="00206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10">
            <a:extLst>
              <a:ext uri="{FF2B5EF4-FFF2-40B4-BE49-F238E27FC236}">
                <a16:creationId xmlns:a16="http://schemas.microsoft.com/office/drawing/2014/main" id="{4083AE06-04DF-85AF-DC68-D6C33C43C8DC}"/>
              </a:ext>
            </a:extLst>
          </p:cNvPr>
          <p:cNvCxnSpPr>
            <a:cxnSpLocks/>
          </p:cNvCxnSpPr>
          <p:nvPr/>
        </p:nvCxnSpPr>
        <p:spPr>
          <a:xfrm flipV="1">
            <a:off x="6572582" y="4936632"/>
            <a:ext cx="0" cy="766438"/>
          </a:xfrm>
          <a:prstGeom prst="straightConnector1">
            <a:avLst/>
          </a:prstGeom>
          <a:ln w="50800">
            <a:solidFill>
              <a:srgbClr val="00206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10">
            <a:extLst>
              <a:ext uri="{FF2B5EF4-FFF2-40B4-BE49-F238E27FC236}">
                <a16:creationId xmlns:a16="http://schemas.microsoft.com/office/drawing/2014/main" id="{9468145D-8767-3F7A-572E-9E786880F416}"/>
              </a:ext>
            </a:extLst>
          </p:cNvPr>
          <p:cNvCxnSpPr>
            <a:cxnSpLocks/>
          </p:cNvCxnSpPr>
          <p:nvPr/>
        </p:nvCxnSpPr>
        <p:spPr>
          <a:xfrm>
            <a:off x="5862969" y="5703070"/>
            <a:ext cx="709613" cy="0"/>
          </a:xfrm>
          <a:prstGeom prst="straightConnector1">
            <a:avLst/>
          </a:prstGeom>
          <a:ln w="50800">
            <a:solidFill>
              <a:srgbClr val="00206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10">
            <a:extLst>
              <a:ext uri="{FF2B5EF4-FFF2-40B4-BE49-F238E27FC236}">
                <a16:creationId xmlns:a16="http://schemas.microsoft.com/office/drawing/2014/main" id="{51021D46-3D88-9EDD-1F32-4B76CE8FD0E3}"/>
              </a:ext>
            </a:extLst>
          </p:cNvPr>
          <p:cNvCxnSpPr>
            <a:cxnSpLocks/>
          </p:cNvCxnSpPr>
          <p:nvPr/>
        </p:nvCxnSpPr>
        <p:spPr>
          <a:xfrm>
            <a:off x="6572582" y="4949332"/>
            <a:ext cx="1399398" cy="0"/>
          </a:xfrm>
          <a:prstGeom prst="straightConnector1">
            <a:avLst/>
          </a:prstGeom>
          <a:ln w="50800">
            <a:solidFill>
              <a:srgbClr val="00206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10">
            <a:extLst>
              <a:ext uri="{FF2B5EF4-FFF2-40B4-BE49-F238E27FC236}">
                <a16:creationId xmlns:a16="http://schemas.microsoft.com/office/drawing/2014/main" id="{400C13F0-93E4-0B6A-54D0-D4E57B8956A8}"/>
              </a:ext>
            </a:extLst>
          </p:cNvPr>
          <p:cNvCxnSpPr>
            <a:cxnSpLocks/>
          </p:cNvCxnSpPr>
          <p:nvPr/>
        </p:nvCxnSpPr>
        <p:spPr>
          <a:xfrm flipH="1">
            <a:off x="2338012" y="3335455"/>
            <a:ext cx="731225" cy="1170720"/>
          </a:xfrm>
          <a:prstGeom prst="straightConnector1">
            <a:avLst/>
          </a:prstGeom>
          <a:ln w="50800">
            <a:solidFill>
              <a:srgbClr val="00206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48">
            <a:extLst>
              <a:ext uri="{FF2B5EF4-FFF2-40B4-BE49-F238E27FC236}">
                <a16:creationId xmlns:a16="http://schemas.microsoft.com/office/drawing/2014/main" id="{6AE6F2BC-7DFB-2E5D-B48C-E152194F1A7F}"/>
              </a:ext>
            </a:extLst>
          </p:cNvPr>
          <p:cNvSpPr/>
          <p:nvPr/>
        </p:nvSpPr>
        <p:spPr>
          <a:xfrm rot="18130206">
            <a:off x="2044234" y="3732758"/>
            <a:ext cx="1633963" cy="34406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600" i="1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confirmed</a:t>
            </a:r>
            <a:r>
              <a:rPr lang="hr-HR" sz="1600" i="1" dirty="0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hr-HR" sz="1600" i="1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by</a:t>
            </a:r>
            <a:endParaRPr kumimoji="0" lang="hr-HR" sz="16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3997C567-9ADA-A3C5-A9A2-4C00D861FE5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46001" y="2388659"/>
            <a:ext cx="1034814" cy="905131"/>
          </a:xfrm>
          <a:prstGeom prst="rect">
            <a:avLst/>
          </a:prstGeom>
        </p:spPr>
      </p:pic>
      <p:sp>
        <p:nvSpPr>
          <p:cNvPr id="88" name="Rectangle 6">
            <a:extLst>
              <a:ext uri="{FF2B5EF4-FFF2-40B4-BE49-F238E27FC236}">
                <a16:creationId xmlns:a16="http://schemas.microsoft.com/office/drawing/2014/main" id="{0F92ADDF-1E93-673E-1AA5-7CBB65B99D20}"/>
              </a:ext>
            </a:extLst>
          </p:cNvPr>
          <p:cNvSpPr/>
          <p:nvPr/>
        </p:nvSpPr>
        <p:spPr>
          <a:xfrm>
            <a:off x="2280604" y="1745769"/>
            <a:ext cx="1947975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="1" noProof="0" dirty="0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EQAR-</a:t>
            </a:r>
            <a:r>
              <a:rPr lang="hr-HR" b="1" noProof="0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registered</a:t>
            </a:r>
            <a:r>
              <a:rPr lang="hr-HR" b="1" noProof="0" dirty="0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 QA </a:t>
            </a:r>
            <a:r>
              <a:rPr lang="hr-HR" b="1" noProof="0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agency</a:t>
            </a:r>
            <a:endParaRPr kumimoji="0" lang="hr-HR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7008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C27FB-1129-3033-7DB0-05B750E35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Straight Arrow Connector 10">
            <a:extLst>
              <a:ext uri="{FF2B5EF4-FFF2-40B4-BE49-F238E27FC236}">
                <a16:creationId xmlns:a16="http://schemas.microsoft.com/office/drawing/2014/main" id="{66B18236-AAB5-CE64-900A-17A4AEF213AD}"/>
              </a:ext>
            </a:extLst>
          </p:cNvPr>
          <p:cNvCxnSpPr>
            <a:cxnSpLocks/>
          </p:cNvCxnSpPr>
          <p:nvPr/>
        </p:nvCxnSpPr>
        <p:spPr>
          <a:xfrm>
            <a:off x="2814277" y="4936632"/>
            <a:ext cx="1363674" cy="0"/>
          </a:xfrm>
          <a:prstGeom prst="straightConnector1">
            <a:avLst/>
          </a:prstGeom>
          <a:ln w="50800">
            <a:solidFill>
              <a:srgbClr val="FFC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1">
            <a:extLst>
              <a:ext uri="{FF2B5EF4-FFF2-40B4-BE49-F238E27FC236}">
                <a16:creationId xmlns:a16="http://schemas.microsoft.com/office/drawing/2014/main" id="{33E3B913-E664-FF50-3C72-195E858FF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882" y="139700"/>
            <a:ext cx="53276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538A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2pPr>
            <a:lvl3pPr marL="11430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3pPr>
            <a:lvl4pPr marL="16002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4pPr>
            <a:lvl5pPr marL="20574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5pPr>
            <a:lvl6pPr marL="25146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6pPr>
            <a:lvl7pPr marL="29718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7pPr>
            <a:lvl8pPr marL="34290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8pPr>
            <a:lvl9pPr marL="38862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altLang="en-US" dirty="0"/>
              <a:t>European </a:t>
            </a:r>
            <a:r>
              <a:rPr lang="hr-HR" altLang="en-US" dirty="0" err="1"/>
              <a:t>degree</a:t>
            </a:r>
            <a:r>
              <a:rPr lang="hr-HR" altLang="en-US" dirty="0"/>
              <a:t> (</a:t>
            </a:r>
            <a:r>
              <a:rPr lang="hr-HR" altLang="en-US" dirty="0" err="1"/>
              <a:t>label</a:t>
            </a:r>
            <a:r>
              <a:rPr lang="hr-HR" altLang="en-US" dirty="0"/>
              <a:t>)</a:t>
            </a:r>
            <a:endParaRPr lang="en-GB" altLang="en-US" dirty="0"/>
          </a:p>
        </p:txBody>
      </p:sp>
      <p:pic>
        <p:nvPicPr>
          <p:cNvPr id="25" name="Grafika 17" descr="Open book outline">
            <a:extLst>
              <a:ext uri="{FF2B5EF4-FFF2-40B4-BE49-F238E27FC236}">
                <a16:creationId xmlns:a16="http://schemas.microsoft.com/office/drawing/2014/main" id="{D08D79B0-88EE-F10C-8CA6-C61E51881E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75440" y="4506175"/>
            <a:ext cx="838837" cy="838837"/>
          </a:xfrm>
          <a:prstGeom prst="rect">
            <a:avLst/>
          </a:prstGeom>
        </p:spPr>
      </p:pic>
      <p:sp>
        <p:nvSpPr>
          <p:cNvPr id="26" name="Rectangle 17">
            <a:extLst>
              <a:ext uri="{FF2B5EF4-FFF2-40B4-BE49-F238E27FC236}">
                <a16:creationId xmlns:a16="http://schemas.microsoft.com/office/drawing/2014/main" id="{7AF00337-D8BE-AE39-5CF3-59195BB80428}"/>
              </a:ext>
            </a:extLst>
          </p:cNvPr>
          <p:cNvSpPr/>
          <p:nvPr/>
        </p:nvSpPr>
        <p:spPr>
          <a:xfrm>
            <a:off x="1177221" y="5138866"/>
            <a:ext cx="2435273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="1" dirty="0">
                <a:solidFill>
                  <a:srgbClr val="FFC00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Programme</a:t>
            </a:r>
            <a:endParaRPr kumimoji="0" lang="hr-HR" b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pic>
        <p:nvPicPr>
          <p:cNvPr id="30" name="Graphic 11" descr="Flag1 with solid fill">
            <a:extLst>
              <a:ext uri="{FF2B5EF4-FFF2-40B4-BE49-F238E27FC236}">
                <a16:creationId xmlns:a16="http://schemas.microsoft.com/office/drawing/2014/main" id="{4F5ED0A2-4798-3C83-AEC6-7B19EB7C24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72309" y="3744729"/>
            <a:ext cx="830004" cy="830004"/>
          </a:xfrm>
          <a:prstGeom prst="rect">
            <a:avLst/>
          </a:prstGeom>
        </p:spPr>
      </p:pic>
      <p:pic>
        <p:nvPicPr>
          <p:cNvPr id="34" name="Graphic 39" descr="Document outline">
            <a:extLst>
              <a:ext uri="{FF2B5EF4-FFF2-40B4-BE49-F238E27FC236}">
                <a16:creationId xmlns:a16="http://schemas.microsoft.com/office/drawing/2014/main" id="{8ED91B23-902A-875B-189A-806B6AA39D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93289" y="5187880"/>
            <a:ext cx="955405" cy="955405"/>
          </a:xfrm>
          <a:prstGeom prst="rect">
            <a:avLst/>
          </a:prstGeom>
        </p:spPr>
      </p:pic>
      <p:sp>
        <p:nvSpPr>
          <p:cNvPr id="35" name="Rectangle 40">
            <a:extLst>
              <a:ext uri="{FF2B5EF4-FFF2-40B4-BE49-F238E27FC236}">
                <a16:creationId xmlns:a16="http://schemas.microsoft.com/office/drawing/2014/main" id="{93A13C17-3D3E-4218-AA1F-5191AA38C560}"/>
              </a:ext>
            </a:extLst>
          </p:cNvPr>
          <p:cNvSpPr/>
          <p:nvPr/>
        </p:nvSpPr>
        <p:spPr>
          <a:xfrm>
            <a:off x="3654277" y="6051970"/>
            <a:ext cx="3666067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="1" dirty="0">
                <a:solidFill>
                  <a:srgbClr val="FFC00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European </a:t>
            </a:r>
            <a:r>
              <a:rPr lang="hr-HR" b="1" dirty="0" err="1">
                <a:solidFill>
                  <a:srgbClr val="FFC00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degree</a:t>
            </a:r>
            <a:endParaRPr kumimoji="0" lang="hr-HR" b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cxnSp>
        <p:nvCxnSpPr>
          <p:cNvPr id="56" name="Straight Arrow Connector 10">
            <a:extLst>
              <a:ext uri="{FF2B5EF4-FFF2-40B4-BE49-F238E27FC236}">
                <a16:creationId xmlns:a16="http://schemas.microsoft.com/office/drawing/2014/main" id="{7B1FE65E-C10D-7854-5B0E-FFD055BC0876}"/>
              </a:ext>
            </a:extLst>
          </p:cNvPr>
          <p:cNvCxnSpPr>
            <a:cxnSpLocks/>
          </p:cNvCxnSpPr>
          <p:nvPr/>
        </p:nvCxnSpPr>
        <p:spPr>
          <a:xfrm>
            <a:off x="4177951" y="4218184"/>
            <a:ext cx="872927" cy="0"/>
          </a:xfrm>
          <a:prstGeom prst="straightConnector1">
            <a:avLst/>
          </a:prstGeom>
          <a:ln w="50800">
            <a:solidFill>
              <a:srgbClr val="FFC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48">
            <a:extLst>
              <a:ext uri="{FF2B5EF4-FFF2-40B4-BE49-F238E27FC236}">
                <a16:creationId xmlns:a16="http://schemas.microsoft.com/office/drawing/2014/main" id="{A44EF99A-58D4-C4EB-3299-5756A4BBA9C2}"/>
              </a:ext>
            </a:extLst>
          </p:cNvPr>
          <p:cNvSpPr/>
          <p:nvPr/>
        </p:nvSpPr>
        <p:spPr>
          <a:xfrm>
            <a:off x="2621183" y="4613883"/>
            <a:ext cx="1633963" cy="34406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600" i="1" dirty="0" err="1">
                <a:solidFill>
                  <a:srgbClr val="FFC00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awards</a:t>
            </a:r>
            <a:endParaRPr kumimoji="0" lang="hr-HR" sz="16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cxnSp>
        <p:nvCxnSpPr>
          <p:cNvPr id="62" name="Straight Arrow Connector 10">
            <a:extLst>
              <a:ext uri="{FF2B5EF4-FFF2-40B4-BE49-F238E27FC236}">
                <a16:creationId xmlns:a16="http://schemas.microsoft.com/office/drawing/2014/main" id="{542F8B37-B85B-4BD5-9651-83A17CEAF624}"/>
              </a:ext>
            </a:extLst>
          </p:cNvPr>
          <p:cNvCxnSpPr>
            <a:cxnSpLocks/>
          </p:cNvCxnSpPr>
          <p:nvPr/>
        </p:nvCxnSpPr>
        <p:spPr>
          <a:xfrm flipV="1">
            <a:off x="4177951" y="4191514"/>
            <a:ext cx="0" cy="766438"/>
          </a:xfrm>
          <a:prstGeom prst="straightConnector1">
            <a:avLst/>
          </a:prstGeom>
          <a:ln w="50800">
            <a:solidFill>
              <a:srgbClr val="FFC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10">
            <a:extLst>
              <a:ext uri="{FF2B5EF4-FFF2-40B4-BE49-F238E27FC236}">
                <a16:creationId xmlns:a16="http://schemas.microsoft.com/office/drawing/2014/main" id="{D071A4A4-4335-C565-56C2-E47D031CF9F3}"/>
              </a:ext>
            </a:extLst>
          </p:cNvPr>
          <p:cNvCxnSpPr>
            <a:cxnSpLocks/>
          </p:cNvCxnSpPr>
          <p:nvPr/>
        </p:nvCxnSpPr>
        <p:spPr>
          <a:xfrm flipV="1">
            <a:off x="4177951" y="4936632"/>
            <a:ext cx="0" cy="766438"/>
          </a:xfrm>
          <a:prstGeom prst="straightConnector1">
            <a:avLst/>
          </a:prstGeom>
          <a:ln w="50800">
            <a:solidFill>
              <a:srgbClr val="FFC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10">
            <a:extLst>
              <a:ext uri="{FF2B5EF4-FFF2-40B4-BE49-F238E27FC236}">
                <a16:creationId xmlns:a16="http://schemas.microsoft.com/office/drawing/2014/main" id="{F50B9BE5-AA23-ACA3-B2CB-E212B687A808}"/>
              </a:ext>
            </a:extLst>
          </p:cNvPr>
          <p:cNvCxnSpPr>
            <a:cxnSpLocks/>
          </p:cNvCxnSpPr>
          <p:nvPr/>
        </p:nvCxnSpPr>
        <p:spPr>
          <a:xfrm>
            <a:off x="4199382" y="5675509"/>
            <a:ext cx="872927" cy="0"/>
          </a:xfrm>
          <a:prstGeom prst="straightConnector1">
            <a:avLst/>
          </a:prstGeom>
          <a:ln w="50800">
            <a:solidFill>
              <a:srgbClr val="FFC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4">
            <a:extLst>
              <a:ext uri="{FF2B5EF4-FFF2-40B4-BE49-F238E27FC236}">
                <a16:creationId xmlns:a16="http://schemas.microsoft.com/office/drawing/2014/main" id="{DEBD292E-1022-7007-A4D4-5E2F9FD2DC27}"/>
              </a:ext>
            </a:extLst>
          </p:cNvPr>
          <p:cNvSpPr/>
          <p:nvPr/>
        </p:nvSpPr>
        <p:spPr>
          <a:xfrm>
            <a:off x="3771551" y="3093042"/>
            <a:ext cx="3323403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="1" noProof="0" dirty="0">
                <a:solidFill>
                  <a:srgbClr val="FFC00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Joint </a:t>
            </a:r>
            <a:r>
              <a:rPr lang="hr-HR" b="1" noProof="0" dirty="0" err="1">
                <a:solidFill>
                  <a:srgbClr val="FFC00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degree</a:t>
            </a:r>
            <a:r>
              <a:rPr lang="hr-HR" b="1" noProof="0" dirty="0">
                <a:solidFill>
                  <a:srgbClr val="FFC00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hr-HR" b="1" noProof="0" dirty="0" err="1">
                <a:solidFill>
                  <a:srgbClr val="FFC00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with</a:t>
            </a:r>
            <a:r>
              <a:rPr lang="hr-HR" b="1" noProof="0" dirty="0">
                <a:solidFill>
                  <a:srgbClr val="FFC00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br>
              <a:rPr lang="hr-HR" b="1" noProof="0" dirty="0">
                <a:solidFill>
                  <a:srgbClr val="FFC00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</a:br>
            <a:r>
              <a:rPr lang="hr-HR" b="1" noProof="0" dirty="0" err="1">
                <a:solidFill>
                  <a:srgbClr val="FFC00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the</a:t>
            </a:r>
            <a:r>
              <a:rPr lang="hr-HR" b="1" noProof="0" dirty="0">
                <a:solidFill>
                  <a:srgbClr val="FFC00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 European </a:t>
            </a:r>
            <a:r>
              <a:rPr lang="hr-HR" b="1" noProof="0" dirty="0" err="1">
                <a:solidFill>
                  <a:srgbClr val="FFC00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label</a:t>
            </a:r>
            <a:endParaRPr kumimoji="0" lang="hr-HR" b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Straight Arrow Connector 10">
            <a:extLst>
              <a:ext uri="{FF2B5EF4-FFF2-40B4-BE49-F238E27FC236}">
                <a16:creationId xmlns:a16="http://schemas.microsoft.com/office/drawing/2014/main" id="{AD62DAF1-C076-FEC3-39E1-87C8C976065F}"/>
              </a:ext>
            </a:extLst>
          </p:cNvPr>
          <p:cNvCxnSpPr>
            <a:cxnSpLocks/>
          </p:cNvCxnSpPr>
          <p:nvPr/>
        </p:nvCxnSpPr>
        <p:spPr>
          <a:xfrm flipH="1" flipV="1">
            <a:off x="3110707" y="3093042"/>
            <a:ext cx="782565" cy="863816"/>
          </a:xfrm>
          <a:prstGeom prst="straightConnector1">
            <a:avLst/>
          </a:prstGeom>
          <a:ln w="50800">
            <a:solidFill>
              <a:srgbClr val="073763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4">
            <a:extLst>
              <a:ext uri="{FF2B5EF4-FFF2-40B4-BE49-F238E27FC236}">
                <a16:creationId xmlns:a16="http://schemas.microsoft.com/office/drawing/2014/main" id="{31A0C65A-3B17-B787-1B5D-547478DB419D}"/>
              </a:ext>
            </a:extLst>
          </p:cNvPr>
          <p:cNvSpPr/>
          <p:nvPr/>
        </p:nvSpPr>
        <p:spPr>
          <a:xfrm>
            <a:off x="117726" y="2284790"/>
            <a:ext cx="3323403" cy="1264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="1" noProof="0" dirty="0" err="1">
                <a:solidFill>
                  <a:srgbClr val="073763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Serve</a:t>
            </a:r>
            <a:r>
              <a:rPr lang="hr-HR" b="1" noProof="0" dirty="0">
                <a:solidFill>
                  <a:srgbClr val="073763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 as a </a:t>
            </a:r>
            <a:r>
              <a:rPr lang="hr-HR" b="1" noProof="0" dirty="0" err="1">
                <a:solidFill>
                  <a:srgbClr val="073763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repository</a:t>
            </a:r>
            <a:r>
              <a:rPr lang="hr-HR" b="1" noProof="0" dirty="0">
                <a:solidFill>
                  <a:srgbClr val="073763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hr-HR" b="1" noProof="0" dirty="0" err="1">
                <a:solidFill>
                  <a:srgbClr val="073763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of</a:t>
            </a:r>
            <a:r>
              <a:rPr lang="hr-HR" b="1" noProof="0" dirty="0">
                <a:solidFill>
                  <a:srgbClr val="073763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 (</a:t>
            </a:r>
            <a:r>
              <a:rPr lang="hr-HR" b="1" noProof="0" dirty="0" err="1">
                <a:solidFill>
                  <a:srgbClr val="073763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information</a:t>
            </a:r>
            <a:r>
              <a:rPr lang="hr-HR" b="1" noProof="0" dirty="0">
                <a:solidFill>
                  <a:srgbClr val="073763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 on) </a:t>
            </a:r>
            <a:br>
              <a:rPr lang="hr-HR" b="1" noProof="0" dirty="0">
                <a:solidFill>
                  <a:srgbClr val="073763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</a:br>
            <a:r>
              <a:rPr lang="hr-HR" b="1" noProof="0" dirty="0">
                <a:solidFill>
                  <a:srgbClr val="073763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European </a:t>
            </a:r>
            <a:r>
              <a:rPr lang="hr-HR" b="1" noProof="0" dirty="0" err="1">
                <a:solidFill>
                  <a:srgbClr val="073763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degree</a:t>
            </a:r>
            <a:r>
              <a:rPr lang="hr-HR" b="1" noProof="0" dirty="0">
                <a:solidFill>
                  <a:srgbClr val="073763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 (</a:t>
            </a:r>
            <a:r>
              <a:rPr lang="hr-HR" b="1" noProof="0" dirty="0" err="1">
                <a:solidFill>
                  <a:srgbClr val="073763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label</a:t>
            </a:r>
            <a:r>
              <a:rPr lang="hr-HR" b="1" noProof="0" dirty="0">
                <a:solidFill>
                  <a:srgbClr val="073763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) </a:t>
            </a:r>
            <a:r>
              <a:rPr lang="hr-HR" b="1" noProof="0" dirty="0" err="1">
                <a:solidFill>
                  <a:srgbClr val="073763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awarding</a:t>
            </a:r>
            <a:r>
              <a:rPr lang="hr-HR" b="1" noProof="0" dirty="0">
                <a:solidFill>
                  <a:srgbClr val="073763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hr-HR" b="1" noProof="0" dirty="0" err="1">
                <a:solidFill>
                  <a:srgbClr val="073763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programmes</a:t>
            </a:r>
            <a:endParaRPr kumimoji="0" lang="hr-HR" b="1" u="none" strike="noStrike" kern="1200" cap="none" spc="0" normalizeH="0" baseline="0" noProof="0" dirty="0">
              <a:ln>
                <a:noFill/>
              </a:ln>
              <a:solidFill>
                <a:srgbClr val="073763"/>
              </a:solidFill>
              <a:effectLst/>
              <a:uLnTx/>
              <a:uFillTx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2465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6D8872-5E74-9015-719C-35BDF2220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D17498-CFCE-9233-EED9-473800AB02F0}"/>
              </a:ext>
            </a:extLst>
          </p:cNvPr>
          <p:cNvSpPr txBox="1">
            <a:spLocks/>
          </p:cNvSpPr>
          <p:nvPr/>
        </p:nvSpPr>
        <p:spPr bwMode="auto">
          <a:xfrm>
            <a:off x="431800" y="1500616"/>
            <a:ext cx="8280400" cy="3473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spAutoFit/>
          </a:bodyPr>
          <a:lstStyle>
            <a:lvl1pPr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538A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2pPr>
            <a:lvl3pPr marL="11430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3pPr>
            <a:lvl4pPr marL="16002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4pPr>
            <a:lvl5pPr marL="20574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5pPr>
            <a:lvl6pPr marL="25146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6pPr>
            <a:lvl7pPr marL="29718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7pPr>
            <a:lvl8pPr marL="34290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8pPr>
            <a:lvl9pPr marL="38862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en-GB" b="1" dirty="0">
                <a:latin typeface="D-DIN-PRO SemiBold" panose="020B0504030202030204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To which degree can EQAR contribute to the following elements of the initiative:</a:t>
            </a:r>
            <a:endParaRPr lang="hr-HR" b="1" dirty="0">
              <a:latin typeface="D-DIN-PRO SemiBold" panose="020B0504030202030204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endParaRPr lang="hr-HR" b="1" i="1" dirty="0">
              <a:latin typeface="D-DIN-PRO SemiBold" panose="020B0504030202030204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15000"/>
              </a:lnSpc>
              <a:buFont typeface="+mj-lt"/>
              <a:buAutoNum type="arabicPeriod"/>
            </a:pPr>
            <a:r>
              <a:rPr lang="en-GB" sz="1800" b="1" dirty="0">
                <a:solidFill>
                  <a:srgbClr val="073763"/>
                </a:solidFill>
                <a:latin typeface="D-DIN-PRO SemiBold" panose="020B0504030202030204" pitchFamily="34" charset="77"/>
                <a:ea typeface="Times New Roman" panose="02020603050405020304" pitchFamily="18" charset="0"/>
              </a:rPr>
              <a:t>Refining the European degree (label) criteria</a:t>
            </a:r>
            <a:endParaRPr lang="hr-HR" sz="1800" b="1" dirty="0">
              <a:solidFill>
                <a:srgbClr val="073763"/>
              </a:solidFill>
              <a:latin typeface="D-DIN-PRO SemiBold" panose="020B0504030202030204" pitchFamily="34" charset="77"/>
              <a:ea typeface="Times New Roman" panose="02020603050405020304" pitchFamily="18" charset="0"/>
            </a:endParaRPr>
          </a:p>
          <a:p>
            <a:pPr marL="514350" indent="-514350">
              <a:lnSpc>
                <a:spcPct val="115000"/>
              </a:lnSpc>
              <a:buFont typeface="+mj-lt"/>
              <a:buAutoNum type="arabicPeriod"/>
            </a:pPr>
            <a:r>
              <a:rPr lang="en-GB" sz="1800" b="1" dirty="0">
                <a:solidFill>
                  <a:srgbClr val="073763"/>
                </a:solidFill>
                <a:latin typeface="D-DIN-PRO SemiBold" panose="020B0504030202030204" pitchFamily="34" charset="77"/>
                <a:ea typeface="Times New Roman" panose="02020603050405020304" pitchFamily="18" charset="0"/>
              </a:rPr>
              <a:t>Serving as a repository of (information about) joint programmes that award European degrees</a:t>
            </a:r>
            <a:endParaRPr lang="hr-HR" sz="1800" b="1" dirty="0">
              <a:solidFill>
                <a:srgbClr val="073763"/>
              </a:solidFill>
              <a:latin typeface="D-DIN-PRO SemiBold" panose="020B0504030202030204" pitchFamily="34" charset="77"/>
              <a:ea typeface="Times New Roman" panose="02020603050405020304" pitchFamily="18" charset="0"/>
            </a:endParaRPr>
          </a:p>
          <a:p>
            <a:pPr marL="514350" indent="-514350">
              <a:lnSpc>
                <a:spcPct val="115000"/>
              </a:lnSpc>
              <a:buFont typeface="+mj-lt"/>
              <a:buAutoNum type="arabicPeriod"/>
            </a:pPr>
            <a:r>
              <a:rPr lang="en-GB" sz="1800" b="1" dirty="0">
                <a:solidFill>
                  <a:srgbClr val="073763"/>
                </a:solidFill>
                <a:latin typeface="D-DIN-PRO SemiBold" panose="020B0504030202030204" pitchFamily="34" charset="77"/>
                <a:ea typeface="Times New Roman" panose="02020603050405020304" pitchFamily="18" charset="0"/>
              </a:rPr>
              <a:t>Serving as a repository of (information about) joint programmes that award European degrees</a:t>
            </a:r>
            <a:endParaRPr lang="hr-HR" sz="1800" b="1" dirty="0">
              <a:solidFill>
                <a:srgbClr val="073763"/>
              </a:solidFill>
              <a:latin typeface="D-DIN-PRO SemiBold" panose="020B0504030202030204" pitchFamily="34" charset="77"/>
              <a:ea typeface="Times New Roman" panose="02020603050405020304" pitchFamily="18" charset="0"/>
            </a:endParaRPr>
          </a:p>
          <a:p>
            <a:pPr marL="514350" indent="-514350">
              <a:lnSpc>
                <a:spcPct val="115000"/>
              </a:lnSpc>
              <a:buFont typeface="+mj-lt"/>
              <a:buAutoNum type="arabicPeriod"/>
            </a:pPr>
            <a:r>
              <a:rPr lang="en-GB" sz="1800" b="1" dirty="0">
                <a:solidFill>
                  <a:srgbClr val="073763"/>
                </a:solidFill>
                <a:latin typeface="D-DIN-PRO SemiBold" panose="020B0504030202030204" pitchFamily="34" charset="77"/>
                <a:ea typeface="Times New Roman" panose="02020603050405020304" pitchFamily="18" charset="0"/>
              </a:rPr>
              <a:t>The work of the European degree policy lab (expert group)</a:t>
            </a:r>
            <a:endParaRPr lang="fr-FR" sz="1800" b="1" dirty="0">
              <a:solidFill>
                <a:srgbClr val="073763"/>
              </a:solidFill>
              <a:latin typeface="D-DIN-PRO SemiBold" panose="020B0504030202030204" pitchFamily="34" charset="77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1846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8CB087-3614-EE85-F809-D9365158E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1D9A65-34A5-C7DA-5AF6-460EB48DB1DB}"/>
              </a:ext>
            </a:extLst>
          </p:cNvPr>
          <p:cNvSpPr txBox="1">
            <a:spLocks/>
          </p:cNvSpPr>
          <p:nvPr/>
        </p:nvSpPr>
        <p:spPr bwMode="auto">
          <a:xfrm>
            <a:off x="431800" y="2709216"/>
            <a:ext cx="8280400" cy="105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spAutoFit/>
          </a:bodyPr>
          <a:lstStyle>
            <a:lvl1pPr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538A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2pPr>
            <a:lvl3pPr marL="11430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3pPr>
            <a:lvl4pPr marL="16002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4pPr>
            <a:lvl5pPr marL="20574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5pPr>
            <a:lvl6pPr marL="25146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6pPr>
            <a:lvl7pPr marL="29718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7pPr>
            <a:lvl8pPr marL="34290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8pPr>
            <a:lvl9pPr marL="38862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en-GB" b="1" dirty="0">
                <a:latin typeface="D-DIN-PRO SemiBold" panose="020B0504030202030204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How important is </a:t>
            </a:r>
            <a:br>
              <a:rPr lang="hr-HR" b="1" dirty="0">
                <a:latin typeface="D-DIN-PRO SemiBold" panose="020B0504030202030204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b="1" dirty="0">
                <a:latin typeface="D-DIN-PRO SemiBold" panose="020B0504030202030204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the European degree initiative for EQAR?</a:t>
            </a:r>
            <a:endParaRPr lang="fr-FR" b="1" i="1" dirty="0">
              <a:latin typeface="D-DIN-PRO SemiBold" panose="020B0504030202030204" pitchFamily="34" charset="77"/>
              <a:ea typeface="Times New Roman" panose="02020603050405020304" pitchFamily="18" charset="0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651F9BEB-A5C3-C663-C8E7-9A40F0227379}"/>
              </a:ext>
            </a:extLst>
          </p:cNvPr>
          <p:cNvSpPr txBox="1">
            <a:spLocks/>
          </p:cNvSpPr>
          <p:nvPr/>
        </p:nvSpPr>
        <p:spPr bwMode="auto">
          <a:xfrm>
            <a:off x="431800" y="1811632"/>
            <a:ext cx="8280400" cy="560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spAutoFit/>
          </a:bodyPr>
          <a:lstStyle>
            <a:lvl1pPr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538A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2pPr>
            <a:lvl3pPr marL="11430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3pPr>
            <a:lvl4pPr marL="16002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4pPr>
            <a:lvl5pPr marL="20574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5pPr>
            <a:lvl6pPr marL="25146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6pPr>
            <a:lvl7pPr marL="29718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7pPr>
            <a:lvl8pPr marL="34290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8pPr>
            <a:lvl9pPr marL="38862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hr-HR" b="1" dirty="0">
                <a:latin typeface="D-DIN-PRO SemiBold" panose="020B0504030202030204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Q&amp;A</a:t>
            </a:r>
            <a:endParaRPr lang="fr-FR" b="1" i="1" dirty="0">
              <a:latin typeface="D-DIN-PRO SemiBold" panose="020B0504030202030204" pitchFamily="34" charset="77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4776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4C16C5-7216-51C4-2223-9D5F7A8AE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704287-1F88-5329-1043-2A31A1350B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4819" y="2868076"/>
            <a:ext cx="8280400" cy="560924"/>
          </a:xfr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hr-HR" b="1" dirty="0" err="1">
                <a:effectLst/>
                <a:latin typeface="D-DIN-PRO SemiBold" panose="020B0504030202030204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Final</a:t>
            </a:r>
            <a:r>
              <a:rPr lang="hr-HR" b="1" dirty="0">
                <a:effectLst/>
                <a:latin typeface="D-DIN-PRO SemiBold" panose="020B0504030202030204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dirty="0" err="1">
                <a:effectLst/>
                <a:latin typeface="D-DIN-PRO SemiBold" panose="020B0504030202030204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comments</a:t>
            </a:r>
            <a:r>
              <a:rPr lang="hr-HR" b="1" dirty="0">
                <a:effectLst/>
                <a:latin typeface="D-DIN-PRO SemiBold" panose="020B0504030202030204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dirty="0" err="1">
                <a:effectLst/>
                <a:latin typeface="D-DIN-PRO SemiBold" panose="020B0504030202030204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hr-HR" b="1" dirty="0">
                <a:effectLst/>
                <a:latin typeface="D-DIN-PRO SemiBold" panose="020B0504030202030204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dirty="0" err="1">
                <a:effectLst/>
                <a:latin typeface="D-DIN-PRO SemiBold" panose="020B0504030202030204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r>
              <a:rPr lang="hr-HR" b="1" dirty="0">
                <a:effectLst/>
                <a:latin typeface="D-DIN-PRO SemiBold" panose="020B0504030202030204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fr-FR" b="1" i="1" dirty="0">
              <a:effectLst/>
              <a:latin typeface="D-DIN-PRO SemiBold" panose="020B0504030202030204" pitchFamily="34" charset="77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576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D14C59AB-1CC5-BCDF-D506-8C423624A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882" y="139700"/>
            <a:ext cx="53276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538A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2pPr>
            <a:lvl3pPr marL="11430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3pPr>
            <a:lvl4pPr marL="16002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4pPr>
            <a:lvl5pPr marL="20574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5pPr>
            <a:lvl6pPr marL="25146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6pPr>
            <a:lvl7pPr marL="29718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7pPr>
            <a:lvl8pPr marL="34290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8pPr>
            <a:lvl9pPr marL="38862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altLang="en-US" dirty="0"/>
              <a:t>European </a:t>
            </a:r>
            <a:r>
              <a:rPr lang="hr-HR" altLang="en-US" dirty="0" err="1"/>
              <a:t>policy</a:t>
            </a:r>
            <a:r>
              <a:rPr lang="hr-HR" altLang="en-US" dirty="0"/>
              <a:t> </a:t>
            </a:r>
            <a:r>
              <a:rPr lang="hr-HR" altLang="en-US" dirty="0" err="1"/>
              <a:t>documents</a:t>
            </a:r>
            <a:endParaRPr lang="en-GB" altLang="en-US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F4FBE02-C6E5-CF46-C3AA-DBC9C9818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700213"/>
            <a:ext cx="8229600" cy="512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spcBef>
                <a:spcPts val="7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6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46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46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863"/>
              </a:spcBef>
              <a:spcAft>
                <a:spcPts val="863"/>
              </a:spcAft>
              <a:buClr>
                <a:srgbClr val="00538A"/>
              </a:buClr>
              <a:buFont typeface="+mj-lt"/>
              <a:buAutoNum type="arabicPeriod"/>
              <a:tabLst>
                <a:tab pos="571500" algn="l"/>
                <a:tab pos="1485900" algn="l"/>
                <a:tab pos="2400300" algn="l"/>
                <a:tab pos="3314700" algn="l"/>
                <a:tab pos="4229100" algn="l"/>
                <a:tab pos="5143500" algn="l"/>
                <a:tab pos="6057900" algn="l"/>
                <a:tab pos="6972300" algn="l"/>
                <a:tab pos="7886700" algn="l"/>
                <a:tab pos="8801100" algn="l"/>
                <a:tab pos="9715500" algn="l"/>
              </a:tabLst>
            </a:pPr>
            <a:r>
              <a:rPr lang="hr-HR" altLang="en-US" sz="2000" dirty="0" err="1">
                <a:solidFill>
                  <a:srgbClr val="073763"/>
                </a:solidFill>
              </a:rPr>
              <a:t>Blueprint</a:t>
            </a:r>
            <a:r>
              <a:rPr lang="hr-HR" altLang="en-US" sz="2000" dirty="0">
                <a:solidFill>
                  <a:srgbClr val="073763"/>
                </a:solidFill>
              </a:rPr>
              <a:t> for a European </a:t>
            </a:r>
            <a:r>
              <a:rPr lang="hr-HR" altLang="en-US" sz="2000" dirty="0" err="1">
                <a:solidFill>
                  <a:srgbClr val="073763"/>
                </a:solidFill>
              </a:rPr>
              <a:t>degree</a:t>
            </a:r>
            <a:r>
              <a:rPr lang="hr-HR" altLang="en-US" sz="2000" dirty="0">
                <a:solidFill>
                  <a:srgbClr val="073763"/>
                </a:solidFill>
              </a:rPr>
              <a:t> (</a:t>
            </a:r>
            <a:r>
              <a:rPr lang="hr-HR" altLang="en-US" sz="2000" dirty="0" err="1">
                <a:solidFill>
                  <a:srgbClr val="073763"/>
                </a:solidFill>
              </a:rPr>
              <a:t>Communication</a:t>
            </a:r>
            <a:r>
              <a:rPr lang="hr-HR" altLang="en-US" sz="2000" dirty="0">
                <a:solidFill>
                  <a:srgbClr val="073763"/>
                </a:solidFill>
              </a:rPr>
              <a:t> </a:t>
            </a:r>
            <a:r>
              <a:rPr lang="hr-HR" altLang="en-US" sz="2000" dirty="0" err="1">
                <a:solidFill>
                  <a:srgbClr val="073763"/>
                </a:solidFill>
              </a:rPr>
              <a:t>of</a:t>
            </a:r>
            <a:r>
              <a:rPr lang="hr-HR" altLang="en-US" sz="2000" dirty="0">
                <a:solidFill>
                  <a:srgbClr val="073763"/>
                </a:solidFill>
              </a:rPr>
              <a:t> </a:t>
            </a:r>
            <a:r>
              <a:rPr lang="hr-HR" altLang="en-US" sz="2000" dirty="0" err="1">
                <a:solidFill>
                  <a:srgbClr val="073763"/>
                </a:solidFill>
              </a:rPr>
              <a:t>the</a:t>
            </a:r>
            <a:r>
              <a:rPr lang="hr-HR" altLang="en-US" sz="2000" dirty="0">
                <a:solidFill>
                  <a:srgbClr val="073763"/>
                </a:solidFill>
              </a:rPr>
              <a:t> European </a:t>
            </a:r>
            <a:r>
              <a:rPr lang="hr-HR" altLang="en-US" sz="2000" dirty="0" err="1">
                <a:solidFill>
                  <a:srgbClr val="073763"/>
                </a:solidFill>
              </a:rPr>
              <a:t>Commission</a:t>
            </a:r>
            <a:endParaRPr lang="hr-HR" altLang="en-US" sz="2000" dirty="0">
              <a:solidFill>
                <a:srgbClr val="073763"/>
              </a:solidFill>
            </a:endParaRPr>
          </a:p>
          <a:p>
            <a:pPr marL="457200" indent="-457200">
              <a:spcBef>
                <a:spcPts val="863"/>
              </a:spcBef>
              <a:spcAft>
                <a:spcPts val="863"/>
              </a:spcAft>
              <a:buClr>
                <a:srgbClr val="00538A"/>
              </a:buClr>
              <a:buFont typeface="+mj-lt"/>
              <a:buAutoNum type="arabicPeriod"/>
              <a:tabLst>
                <a:tab pos="571500" algn="l"/>
                <a:tab pos="1485900" algn="l"/>
                <a:tab pos="2400300" algn="l"/>
                <a:tab pos="3314700" algn="l"/>
                <a:tab pos="4229100" algn="l"/>
                <a:tab pos="5143500" algn="l"/>
                <a:tab pos="6057900" algn="l"/>
                <a:tab pos="6972300" algn="l"/>
                <a:tab pos="7886700" algn="l"/>
                <a:tab pos="8801100" algn="l"/>
                <a:tab pos="9715500" algn="l"/>
              </a:tabLst>
            </a:pPr>
            <a:r>
              <a:rPr lang="en-GB" altLang="en-US" sz="2000" dirty="0">
                <a:solidFill>
                  <a:srgbClr val="073763"/>
                </a:solidFill>
              </a:rPr>
              <a:t>Proposal for a Council Recommendation on a European quality assurance and recognition system in higher education</a:t>
            </a:r>
            <a:r>
              <a:rPr lang="hr-HR" altLang="en-US" sz="2000" dirty="0">
                <a:solidFill>
                  <a:srgbClr val="073763"/>
                </a:solidFill>
              </a:rPr>
              <a:t> (</a:t>
            </a:r>
            <a:r>
              <a:rPr lang="hr-HR" altLang="en-US" sz="2000" dirty="0" err="1">
                <a:solidFill>
                  <a:srgbClr val="073763"/>
                </a:solidFill>
              </a:rPr>
              <a:t>with</a:t>
            </a:r>
            <a:r>
              <a:rPr lang="hr-HR" altLang="en-US" sz="2000" dirty="0">
                <a:solidFill>
                  <a:srgbClr val="073763"/>
                </a:solidFill>
              </a:rPr>
              <a:t> </a:t>
            </a:r>
            <a:r>
              <a:rPr lang="hr-HR" altLang="en-US" sz="2000" dirty="0" err="1">
                <a:solidFill>
                  <a:srgbClr val="073763"/>
                </a:solidFill>
              </a:rPr>
              <a:t>annexes</a:t>
            </a:r>
            <a:r>
              <a:rPr lang="hr-HR" altLang="en-US" sz="2000" dirty="0">
                <a:solidFill>
                  <a:srgbClr val="073763"/>
                </a:solidFill>
              </a:rPr>
              <a:t>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78E26-337C-43B6-B243-F076919DC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9548ADB4-5DE5-9141-D37C-5DAF4DD23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882" y="139700"/>
            <a:ext cx="53276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538A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2pPr>
            <a:lvl3pPr marL="11430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3pPr>
            <a:lvl4pPr marL="16002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4pPr>
            <a:lvl5pPr marL="20574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5pPr>
            <a:lvl6pPr marL="25146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6pPr>
            <a:lvl7pPr marL="29718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7pPr>
            <a:lvl8pPr marL="34290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8pPr>
            <a:lvl9pPr marL="38862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altLang="en-US" dirty="0"/>
              <a:t>European </a:t>
            </a:r>
            <a:r>
              <a:rPr lang="hr-HR" altLang="en-US" dirty="0" err="1"/>
              <a:t>degree</a:t>
            </a:r>
            <a:r>
              <a:rPr lang="hr-HR" altLang="en-US" dirty="0"/>
              <a:t> (</a:t>
            </a:r>
            <a:r>
              <a:rPr lang="hr-HR" altLang="en-US" dirty="0" err="1"/>
              <a:t>label</a:t>
            </a:r>
            <a:r>
              <a:rPr lang="hr-HR" altLang="en-US" dirty="0"/>
              <a:t>)</a:t>
            </a:r>
            <a:endParaRPr lang="en-GB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DCC2A3-F3ED-9DC1-FE66-6F4A7B651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33" y="1695450"/>
            <a:ext cx="3575828" cy="51006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7D47E2-8279-9830-ECBB-DE136AFF94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244" y="1564481"/>
            <a:ext cx="4698874" cy="510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9412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13E800-63BB-239F-AF16-E88E682AE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85F1588E-C6CA-D6AE-4B18-53B68AD74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882" y="139700"/>
            <a:ext cx="53276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538A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2pPr>
            <a:lvl3pPr marL="11430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3pPr>
            <a:lvl4pPr marL="16002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4pPr>
            <a:lvl5pPr marL="20574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5pPr>
            <a:lvl6pPr marL="25146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6pPr>
            <a:lvl7pPr marL="29718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7pPr>
            <a:lvl8pPr marL="34290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8pPr>
            <a:lvl9pPr marL="38862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altLang="en-US" dirty="0"/>
              <a:t>European </a:t>
            </a:r>
            <a:r>
              <a:rPr lang="hr-HR" altLang="en-US" dirty="0" err="1"/>
              <a:t>degree</a:t>
            </a:r>
            <a:r>
              <a:rPr lang="hr-HR" altLang="en-US" dirty="0"/>
              <a:t> (</a:t>
            </a:r>
            <a:r>
              <a:rPr lang="hr-HR" altLang="en-US" dirty="0" err="1"/>
              <a:t>label</a:t>
            </a:r>
            <a:r>
              <a:rPr lang="hr-HR" altLang="en-US" dirty="0"/>
              <a:t>)</a:t>
            </a:r>
            <a:endParaRPr lang="en-GB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81E116-62BF-BA43-5511-8EF9669A2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0059"/>
            <a:ext cx="9144000" cy="448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831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DB4907-ADD2-7EA7-3072-54E75D1C9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D3E621DB-81D0-2995-FEB0-4DB354094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882" y="139700"/>
            <a:ext cx="53276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538A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2pPr>
            <a:lvl3pPr marL="11430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3pPr>
            <a:lvl4pPr marL="16002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4pPr>
            <a:lvl5pPr marL="20574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5pPr>
            <a:lvl6pPr marL="25146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6pPr>
            <a:lvl7pPr marL="29718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7pPr>
            <a:lvl8pPr marL="34290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8pPr>
            <a:lvl9pPr marL="38862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altLang="en-US" dirty="0"/>
              <a:t>European </a:t>
            </a:r>
            <a:r>
              <a:rPr lang="hr-HR" altLang="en-US" dirty="0" err="1"/>
              <a:t>degree</a:t>
            </a:r>
            <a:r>
              <a:rPr lang="hr-HR" altLang="en-US" dirty="0"/>
              <a:t> (</a:t>
            </a:r>
            <a:r>
              <a:rPr lang="hr-HR" altLang="en-US" dirty="0" err="1"/>
              <a:t>label</a:t>
            </a:r>
            <a:r>
              <a:rPr lang="hr-HR" altLang="en-US" dirty="0"/>
              <a:t>)</a:t>
            </a:r>
            <a:endParaRPr lang="en-GB" altLang="en-US" dirty="0"/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A2689D99-15A4-CCFF-57DA-917C255BDED3}"/>
              </a:ext>
            </a:extLst>
          </p:cNvPr>
          <p:cNvSpPr/>
          <p:nvPr/>
        </p:nvSpPr>
        <p:spPr>
          <a:xfrm>
            <a:off x="446882" y="1713245"/>
            <a:ext cx="1947975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="1" noProof="0" dirty="0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European </a:t>
            </a:r>
            <a:r>
              <a:rPr lang="hr-HR" b="1" noProof="0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degree</a:t>
            </a:r>
            <a:r>
              <a:rPr lang="hr-HR" b="1" noProof="0" dirty="0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 (</a:t>
            </a:r>
            <a:r>
              <a:rPr lang="hr-HR" b="1" noProof="0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label</a:t>
            </a:r>
            <a:r>
              <a:rPr lang="hr-HR" b="1" noProof="0" dirty="0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) </a:t>
            </a:r>
            <a:r>
              <a:rPr lang="hr-HR" b="1" noProof="0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criteria</a:t>
            </a:r>
            <a:endParaRPr kumimoji="0" lang="hr-HR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cxnSp>
        <p:nvCxnSpPr>
          <p:cNvPr id="23" name="Straight Arrow Connector 10">
            <a:extLst>
              <a:ext uri="{FF2B5EF4-FFF2-40B4-BE49-F238E27FC236}">
                <a16:creationId xmlns:a16="http://schemas.microsoft.com/office/drawing/2014/main" id="{FE68944C-FBBD-C822-8DBC-86D36F587620}"/>
              </a:ext>
            </a:extLst>
          </p:cNvPr>
          <p:cNvCxnSpPr>
            <a:cxnSpLocks/>
          </p:cNvCxnSpPr>
          <p:nvPr/>
        </p:nvCxnSpPr>
        <p:spPr>
          <a:xfrm flipH="1" flipV="1">
            <a:off x="1524546" y="3252126"/>
            <a:ext cx="813466" cy="1254049"/>
          </a:xfrm>
          <a:prstGeom prst="straightConnector1">
            <a:avLst/>
          </a:prstGeom>
          <a:ln w="50800">
            <a:solidFill>
              <a:srgbClr val="00206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fika 17" descr="Open book outline">
            <a:extLst>
              <a:ext uri="{FF2B5EF4-FFF2-40B4-BE49-F238E27FC236}">
                <a16:creationId xmlns:a16="http://schemas.microsoft.com/office/drawing/2014/main" id="{7F4B5AF5-923A-DE29-C82C-662CB05803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75440" y="4506175"/>
            <a:ext cx="838837" cy="838837"/>
          </a:xfrm>
          <a:prstGeom prst="rect">
            <a:avLst/>
          </a:prstGeom>
        </p:spPr>
      </p:pic>
      <p:sp>
        <p:nvSpPr>
          <p:cNvPr id="26" name="Rectangle 17">
            <a:extLst>
              <a:ext uri="{FF2B5EF4-FFF2-40B4-BE49-F238E27FC236}">
                <a16:creationId xmlns:a16="http://schemas.microsoft.com/office/drawing/2014/main" id="{918A16F5-FC4F-B4E0-A4C9-39F077B09A66}"/>
              </a:ext>
            </a:extLst>
          </p:cNvPr>
          <p:cNvSpPr/>
          <p:nvPr/>
        </p:nvSpPr>
        <p:spPr>
          <a:xfrm>
            <a:off x="1177221" y="5138866"/>
            <a:ext cx="2435273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="1" dirty="0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Programme</a:t>
            </a:r>
            <a:endParaRPr kumimoji="0" lang="hr-HR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Graphic 30" descr="List outline">
            <a:extLst>
              <a:ext uri="{FF2B5EF4-FFF2-40B4-BE49-F238E27FC236}">
                <a16:creationId xmlns:a16="http://schemas.microsoft.com/office/drawing/2014/main" id="{004C8745-01E8-214D-10B6-784080C427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4601" y="2404860"/>
            <a:ext cx="829234" cy="829234"/>
          </a:xfrm>
          <a:prstGeom prst="rect">
            <a:avLst/>
          </a:prstGeom>
        </p:spPr>
      </p:pic>
      <p:sp>
        <p:nvSpPr>
          <p:cNvPr id="29" name="Rectangle 5">
            <a:extLst>
              <a:ext uri="{FF2B5EF4-FFF2-40B4-BE49-F238E27FC236}">
                <a16:creationId xmlns:a16="http://schemas.microsoft.com/office/drawing/2014/main" id="{0AF72004-180A-B6BA-4200-9101D5276059}"/>
              </a:ext>
            </a:extLst>
          </p:cNvPr>
          <p:cNvSpPr/>
          <p:nvPr/>
        </p:nvSpPr>
        <p:spPr>
          <a:xfrm>
            <a:off x="6658078" y="4609070"/>
            <a:ext cx="1385495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i="1" dirty="0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r</a:t>
            </a:r>
            <a:r>
              <a:rPr lang="hr-HR" i="1" noProof="0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eceived</a:t>
            </a:r>
            <a:r>
              <a:rPr lang="hr-HR" i="1" noProof="0" dirty="0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hr-HR" i="1" noProof="0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by</a:t>
            </a:r>
            <a:endParaRPr kumimoji="0" lang="hr-HR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pic>
        <p:nvPicPr>
          <p:cNvPr id="30" name="Graphic 11" descr="Flag1 with solid fill">
            <a:extLst>
              <a:ext uri="{FF2B5EF4-FFF2-40B4-BE49-F238E27FC236}">
                <a16:creationId xmlns:a16="http://schemas.microsoft.com/office/drawing/2014/main" id="{B67B1F3D-C995-10E6-281F-318A93E971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72309" y="3744729"/>
            <a:ext cx="830004" cy="830004"/>
          </a:xfrm>
          <a:prstGeom prst="rect">
            <a:avLst/>
          </a:prstGeom>
        </p:spPr>
      </p:pic>
      <p:sp>
        <p:nvSpPr>
          <p:cNvPr id="31" name="Rectangle 14">
            <a:extLst>
              <a:ext uri="{FF2B5EF4-FFF2-40B4-BE49-F238E27FC236}">
                <a16:creationId xmlns:a16="http://schemas.microsoft.com/office/drawing/2014/main" id="{C520C09C-FBDB-A1C0-509E-D16DF044ACF0}"/>
              </a:ext>
            </a:extLst>
          </p:cNvPr>
          <p:cNvSpPr/>
          <p:nvPr/>
        </p:nvSpPr>
        <p:spPr>
          <a:xfrm>
            <a:off x="3771551" y="3093042"/>
            <a:ext cx="3323403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="1" noProof="0" dirty="0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Joint </a:t>
            </a:r>
            <a:r>
              <a:rPr lang="hr-HR" b="1" noProof="0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degree</a:t>
            </a:r>
            <a:r>
              <a:rPr lang="hr-HR" b="1" noProof="0" dirty="0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hr-HR" b="1" noProof="0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with</a:t>
            </a:r>
            <a:r>
              <a:rPr lang="hr-HR" b="1" noProof="0" dirty="0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br>
              <a:rPr lang="hr-HR" b="1" noProof="0" dirty="0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</a:br>
            <a:r>
              <a:rPr lang="hr-HR" b="1" noProof="0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the</a:t>
            </a:r>
            <a:r>
              <a:rPr lang="hr-HR" b="1" noProof="0" dirty="0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 European </a:t>
            </a:r>
            <a:r>
              <a:rPr lang="hr-HR" b="1" noProof="0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label</a:t>
            </a:r>
            <a:endParaRPr kumimoji="0" lang="hr-HR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Graphic 37" descr="User with solid fill">
            <a:extLst>
              <a:ext uri="{FF2B5EF4-FFF2-40B4-BE49-F238E27FC236}">
                <a16:creationId xmlns:a16="http://schemas.microsoft.com/office/drawing/2014/main" id="{85BCFB83-47ED-8353-6396-CE28F83B9C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71980" y="4412713"/>
            <a:ext cx="932299" cy="932299"/>
          </a:xfrm>
          <a:prstGeom prst="rect">
            <a:avLst/>
          </a:prstGeom>
        </p:spPr>
      </p:pic>
      <p:pic>
        <p:nvPicPr>
          <p:cNvPr id="34" name="Graphic 39" descr="Document outline">
            <a:extLst>
              <a:ext uri="{FF2B5EF4-FFF2-40B4-BE49-F238E27FC236}">
                <a16:creationId xmlns:a16="http://schemas.microsoft.com/office/drawing/2014/main" id="{21476F93-E03A-AF80-EEFB-17298B4980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993289" y="5187880"/>
            <a:ext cx="955405" cy="955405"/>
          </a:xfrm>
          <a:prstGeom prst="rect">
            <a:avLst/>
          </a:prstGeom>
        </p:spPr>
      </p:pic>
      <p:sp>
        <p:nvSpPr>
          <p:cNvPr id="35" name="Rectangle 40">
            <a:extLst>
              <a:ext uri="{FF2B5EF4-FFF2-40B4-BE49-F238E27FC236}">
                <a16:creationId xmlns:a16="http://schemas.microsoft.com/office/drawing/2014/main" id="{18635751-3EE8-BB0F-84BD-19B4A6EEFE5C}"/>
              </a:ext>
            </a:extLst>
          </p:cNvPr>
          <p:cNvSpPr/>
          <p:nvPr/>
        </p:nvSpPr>
        <p:spPr>
          <a:xfrm>
            <a:off x="3654277" y="6051970"/>
            <a:ext cx="3666067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="1" dirty="0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European </a:t>
            </a:r>
            <a:r>
              <a:rPr lang="hr-HR" b="1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degree</a:t>
            </a:r>
            <a:endParaRPr kumimoji="0" lang="hr-HR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 47">
            <a:extLst>
              <a:ext uri="{FF2B5EF4-FFF2-40B4-BE49-F238E27FC236}">
                <a16:creationId xmlns:a16="http://schemas.microsoft.com/office/drawing/2014/main" id="{13E4B95B-EE3D-CC15-241A-44701345CFD9}"/>
              </a:ext>
            </a:extLst>
          </p:cNvPr>
          <p:cNvSpPr/>
          <p:nvPr/>
        </p:nvSpPr>
        <p:spPr>
          <a:xfrm>
            <a:off x="7455518" y="5192869"/>
            <a:ext cx="1997893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="1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Graduate</a:t>
            </a:r>
            <a:endParaRPr kumimoji="0" lang="hr-HR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angle 48">
            <a:extLst>
              <a:ext uri="{FF2B5EF4-FFF2-40B4-BE49-F238E27FC236}">
                <a16:creationId xmlns:a16="http://schemas.microsoft.com/office/drawing/2014/main" id="{ED47DAF4-48FE-E1FD-FA7C-3EB7ECD589F6}"/>
              </a:ext>
            </a:extLst>
          </p:cNvPr>
          <p:cNvSpPr/>
          <p:nvPr/>
        </p:nvSpPr>
        <p:spPr>
          <a:xfrm rot="3408420">
            <a:off x="1041521" y="3803730"/>
            <a:ext cx="1633963" cy="34406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600" i="1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complies</a:t>
            </a:r>
            <a:r>
              <a:rPr lang="hr-HR" sz="1600" i="1" dirty="0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hr-HR" sz="1600" i="1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with</a:t>
            </a:r>
            <a:endParaRPr kumimoji="0" lang="hr-HR" sz="16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cxnSp>
        <p:nvCxnSpPr>
          <p:cNvPr id="56" name="Straight Arrow Connector 10">
            <a:extLst>
              <a:ext uri="{FF2B5EF4-FFF2-40B4-BE49-F238E27FC236}">
                <a16:creationId xmlns:a16="http://schemas.microsoft.com/office/drawing/2014/main" id="{19C3AE16-A99C-64D6-AEF0-692D50F58721}"/>
              </a:ext>
            </a:extLst>
          </p:cNvPr>
          <p:cNvCxnSpPr>
            <a:cxnSpLocks/>
          </p:cNvCxnSpPr>
          <p:nvPr/>
        </p:nvCxnSpPr>
        <p:spPr>
          <a:xfrm>
            <a:off x="4177951" y="4218184"/>
            <a:ext cx="872927" cy="0"/>
          </a:xfrm>
          <a:prstGeom prst="straightConnector1">
            <a:avLst/>
          </a:prstGeom>
          <a:ln w="50800">
            <a:solidFill>
              <a:srgbClr val="00206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10">
            <a:extLst>
              <a:ext uri="{FF2B5EF4-FFF2-40B4-BE49-F238E27FC236}">
                <a16:creationId xmlns:a16="http://schemas.microsoft.com/office/drawing/2014/main" id="{E009B388-2F9D-F58A-0597-4E7A95271658}"/>
              </a:ext>
            </a:extLst>
          </p:cNvPr>
          <p:cNvCxnSpPr>
            <a:cxnSpLocks/>
          </p:cNvCxnSpPr>
          <p:nvPr/>
        </p:nvCxnSpPr>
        <p:spPr>
          <a:xfrm>
            <a:off x="2814277" y="4936632"/>
            <a:ext cx="1363674" cy="0"/>
          </a:xfrm>
          <a:prstGeom prst="straightConnector1">
            <a:avLst/>
          </a:prstGeom>
          <a:ln w="50800">
            <a:solidFill>
              <a:srgbClr val="00206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48">
            <a:extLst>
              <a:ext uri="{FF2B5EF4-FFF2-40B4-BE49-F238E27FC236}">
                <a16:creationId xmlns:a16="http://schemas.microsoft.com/office/drawing/2014/main" id="{F8902D42-4732-3001-8393-994C828CEAC0}"/>
              </a:ext>
            </a:extLst>
          </p:cNvPr>
          <p:cNvSpPr/>
          <p:nvPr/>
        </p:nvSpPr>
        <p:spPr>
          <a:xfrm>
            <a:off x="2621183" y="4613883"/>
            <a:ext cx="1633963" cy="34406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600" i="1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awards</a:t>
            </a:r>
            <a:endParaRPr kumimoji="0" lang="hr-HR" sz="16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cxnSp>
        <p:nvCxnSpPr>
          <p:cNvPr id="62" name="Straight Arrow Connector 10">
            <a:extLst>
              <a:ext uri="{FF2B5EF4-FFF2-40B4-BE49-F238E27FC236}">
                <a16:creationId xmlns:a16="http://schemas.microsoft.com/office/drawing/2014/main" id="{4E98A0E8-F411-7876-78CB-FFDE8AED51DE}"/>
              </a:ext>
            </a:extLst>
          </p:cNvPr>
          <p:cNvCxnSpPr>
            <a:cxnSpLocks/>
          </p:cNvCxnSpPr>
          <p:nvPr/>
        </p:nvCxnSpPr>
        <p:spPr>
          <a:xfrm flipV="1">
            <a:off x="4177951" y="4191514"/>
            <a:ext cx="0" cy="766438"/>
          </a:xfrm>
          <a:prstGeom prst="straightConnector1">
            <a:avLst/>
          </a:prstGeom>
          <a:ln w="50800">
            <a:solidFill>
              <a:srgbClr val="00206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10">
            <a:extLst>
              <a:ext uri="{FF2B5EF4-FFF2-40B4-BE49-F238E27FC236}">
                <a16:creationId xmlns:a16="http://schemas.microsoft.com/office/drawing/2014/main" id="{BA4375E1-0853-4838-28BC-B3B98E4FAE65}"/>
              </a:ext>
            </a:extLst>
          </p:cNvPr>
          <p:cNvCxnSpPr>
            <a:cxnSpLocks/>
          </p:cNvCxnSpPr>
          <p:nvPr/>
        </p:nvCxnSpPr>
        <p:spPr>
          <a:xfrm flipV="1">
            <a:off x="4177951" y="4936632"/>
            <a:ext cx="0" cy="766438"/>
          </a:xfrm>
          <a:prstGeom prst="straightConnector1">
            <a:avLst/>
          </a:prstGeom>
          <a:ln w="50800">
            <a:solidFill>
              <a:srgbClr val="00206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10">
            <a:extLst>
              <a:ext uri="{FF2B5EF4-FFF2-40B4-BE49-F238E27FC236}">
                <a16:creationId xmlns:a16="http://schemas.microsoft.com/office/drawing/2014/main" id="{EFFD78A1-B453-15DB-9116-0BD832DDC1F5}"/>
              </a:ext>
            </a:extLst>
          </p:cNvPr>
          <p:cNvCxnSpPr>
            <a:cxnSpLocks/>
          </p:cNvCxnSpPr>
          <p:nvPr/>
        </p:nvCxnSpPr>
        <p:spPr>
          <a:xfrm>
            <a:off x="4199382" y="5675509"/>
            <a:ext cx="872927" cy="0"/>
          </a:xfrm>
          <a:prstGeom prst="straightConnector1">
            <a:avLst/>
          </a:prstGeom>
          <a:ln w="50800">
            <a:solidFill>
              <a:srgbClr val="00206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10">
            <a:extLst>
              <a:ext uri="{FF2B5EF4-FFF2-40B4-BE49-F238E27FC236}">
                <a16:creationId xmlns:a16="http://schemas.microsoft.com/office/drawing/2014/main" id="{822CDB80-31BB-E56D-E0C4-DE4182DE0A32}"/>
              </a:ext>
            </a:extLst>
          </p:cNvPr>
          <p:cNvCxnSpPr>
            <a:cxnSpLocks/>
          </p:cNvCxnSpPr>
          <p:nvPr/>
        </p:nvCxnSpPr>
        <p:spPr>
          <a:xfrm>
            <a:off x="5748669" y="4235468"/>
            <a:ext cx="823913" cy="0"/>
          </a:xfrm>
          <a:prstGeom prst="straightConnector1">
            <a:avLst/>
          </a:prstGeom>
          <a:ln w="50800">
            <a:solidFill>
              <a:srgbClr val="00206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10">
            <a:extLst>
              <a:ext uri="{FF2B5EF4-FFF2-40B4-BE49-F238E27FC236}">
                <a16:creationId xmlns:a16="http://schemas.microsoft.com/office/drawing/2014/main" id="{B7CA642E-AF16-736E-3C73-E64A67131149}"/>
              </a:ext>
            </a:extLst>
          </p:cNvPr>
          <p:cNvCxnSpPr>
            <a:cxnSpLocks/>
          </p:cNvCxnSpPr>
          <p:nvPr/>
        </p:nvCxnSpPr>
        <p:spPr>
          <a:xfrm flipV="1">
            <a:off x="6573431" y="4218184"/>
            <a:ext cx="0" cy="766438"/>
          </a:xfrm>
          <a:prstGeom prst="straightConnector1">
            <a:avLst/>
          </a:prstGeom>
          <a:ln w="50800">
            <a:solidFill>
              <a:srgbClr val="00206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10">
            <a:extLst>
              <a:ext uri="{FF2B5EF4-FFF2-40B4-BE49-F238E27FC236}">
                <a16:creationId xmlns:a16="http://schemas.microsoft.com/office/drawing/2014/main" id="{E350454E-91BB-D0EF-41D1-70BD086771EA}"/>
              </a:ext>
            </a:extLst>
          </p:cNvPr>
          <p:cNvCxnSpPr>
            <a:cxnSpLocks/>
          </p:cNvCxnSpPr>
          <p:nvPr/>
        </p:nvCxnSpPr>
        <p:spPr>
          <a:xfrm flipV="1">
            <a:off x="6572582" y="4936632"/>
            <a:ext cx="0" cy="766438"/>
          </a:xfrm>
          <a:prstGeom prst="straightConnector1">
            <a:avLst/>
          </a:prstGeom>
          <a:ln w="50800">
            <a:solidFill>
              <a:srgbClr val="00206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10">
            <a:extLst>
              <a:ext uri="{FF2B5EF4-FFF2-40B4-BE49-F238E27FC236}">
                <a16:creationId xmlns:a16="http://schemas.microsoft.com/office/drawing/2014/main" id="{AACBC1C3-DA40-8A8F-6F4D-EA664060B479}"/>
              </a:ext>
            </a:extLst>
          </p:cNvPr>
          <p:cNvCxnSpPr>
            <a:cxnSpLocks/>
          </p:cNvCxnSpPr>
          <p:nvPr/>
        </p:nvCxnSpPr>
        <p:spPr>
          <a:xfrm>
            <a:off x="5862969" y="5703070"/>
            <a:ext cx="709613" cy="0"/>
          </a:xfrm>
          <a:prstGeom prst="straightConnector1">
            <a:avLst/>
          </a:prstGeom>
          <a:ln w="50800">
            <a:solidFill>
              <a:srgbClr val="00206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10">
            <a:extLst>
              <a:ext uri="{FF2B5EF4-FFF2-40B4-BE49-F238E27FC236}">
                <a16:creationId xmlns:a16="http://schemas.microsoft.com/office/drawing/2014/main" id="{473AA9FD-0B5C-F940-7C87-06EDE4C6AECC}"/>
              </a:ext>
            </a:extLst>
          </p:cNvPr>
          <p:cNvCxnSpPr>
            <a:cxnSpLocks/>
          </p:cNvCxnSpPr>
          <p:nvPr/>
        </p:nvCxnSpPr>
        <p:spPr>
          <a:xfrm>
            <a:off x="6572582" y="4949332"/>
            <a:ext cx="1399398" cy="0"/>
          </a:xfrm>
          <a:prstGeom prst="straightConnector1">
            <a:avLst/>
          </a:prstGeom>
          <a:ln w="50800">
            <a:solidFill>
              <a:srgbClr val="00206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10">
            <a:extLst>
              <a:ext uri="{FF2B5EF4-FFF2-40B4-BE49-F238E27FC236}">
                <a16:creationId xmlns:a16="http://schemas.microsoft.com/office/drawing/2014/main" id="{BED4343C-BD2A-1293-52C1-2A1B2A3B5570}"/>
              </a:ext>
            </a:extLst>
          </p:cNvPr>
          <p:cNvCxnSpPr>
            <a:cxnSpLocks/>
          </p:cNvCxnSpPr>
          <p:nvPr/>
        </p:nvCxnSpPr>
        <p:spPr>
          <a:xfrm flipH="1">
            <a:off x="2338012" y="3335455"/>
            <a:ext cx="731225" cy="1170720"/>
          </a:xfrm>
          <a:prstGeom prst="straightConnector1">
            <a:avLst/>
          </a:prstGeom>
          <a:ln w="50800">
            <a:solidFill>
              <a:srgbClr val="00206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48">
            <a:extLst>
              <a:ext uri="{FF2B5EF4-FFF2-40B4-BE49-F238E27FC236}">
                <a16:creationId xmlns:a16="http://schemas.microsoft.com/office/drawing/2014/main" id="{338A5242-DA44-5015-9E05-207BEEB89A1C}"/>
              </a:ext>
            </a:extLst>
          </p:cNvPr>
          <p:cNvSpPr/>
          <p:nvPr/>
        </p:nvSpPr>
        <p:spPr>
          <a:xfrm rot="18130206">
            <a:off x="2044234" y="3732758"/>
            <a:ext cx="1633963" cy="34406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600" i="1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confirmed</a:t>
            </a:r>
            <a:r>
              <a:rPr lang="hr-HR" sz="1600" i="1" dirty="0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hr-HR" sz="1600" i="1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by</a:t>
            </a:r>
            <a:endParaRPr kumimoji="0" lang="hr-HR" sz="16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98C4A086-37E9-7643-F225-727C8B7F4D1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46001" y="2388659"/>
            <a:ext cx="1034814" cy="905131"/>
          </a:xfrm>
          <a:prstGeom prst="rect">
            <a:avLst/>
          </a:prstGeom>
        </p:spPr>
      </p:pic>
      <p:sp>
        <p:nvSpPr>
          <p:cNvPr id="88" name="Rectangle 6">
            <a:extLst>
              <a:ext uri="{FF2B5EF4-FFF2-40B4-BE49-F238E27FC236}">
                <a16:creationId xmlns:a16="http://schemas.microsoft.com/office/drawing/2014/main" id="{F0A79889-03AB-A310-72CD-5E9F1F87435B}"/>
              </a:ext>
            </a:extLst>
          </p:cNvPr>
          <p:cNvSpPr/>
          <p:nvPr/>
        </p:nvSpPr>
        <p:spPr>
          <a:xfrm>
            <a:off x="2280604" y="1745769"/>
            <a:ext cx="1947975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="1" noProof="0" dirty="0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EQAR-</a:t>
            </a:r>
            <a:r>
              <a:rPr lang="hr-HR" b="1" noProof="0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registered</a:t>
            </a:r>
            <a:r>
              <a:rPr lang="hr-HR" b="1" noProof="0" dirty="0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 QA </a:t>
            </a:r>
            <a:r>
              <a:rPr lang="hr-HR" b="1" noProof="0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agency</a:t>
            </a:r>
            <a:endParaRPr kumimoji="0" lang="hr-HR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0948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/>
      <p:bldP spid="31" grpId="0"/>
      <p:bldP spid="35" grpId="0"/>
      <p:bldP spid="38" grpId="0"/>
      <p:bldP spid="39" grpId="0"/>
      <p:bldP spid="61" grpId="0"/>
      <p:bldP spid="84" grpId="0"/>
      <p:bldP spid="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D52A15-6743-6352-915D-C61781E19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105748-F523-439F-01F3-26C8C4B2642B}"/>
              </a:ext>
            </a:extLst>
          </p:cNvPr>
          <p:cNvSpPr txBox="1">
            <a:spLocks/>
          </p:cNvSpPr>
          <p:nvPr/>
        </p:nvSpPr>
        <p:spPr bwMode="auto">
          <a:xfrm>
            <a:off x="431800" y="2461456"/>
            <a:ext cx="8280400" cy="1551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spAutoFit/>
          </a:bodyPr>
          <a:lstStyle>
            <a:lvl1pPr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538A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2pPr>
            <a:lvl3pPr marL="11430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3pPr>
            <a:lvl4pPr marL="16002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4pPr>
            <a:lvl5pPr marL="20574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5pPr>
            <a:lvl6pPr marL="25146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6pPr>
            <a:lvl7pPr marL="29718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7pPr>
            <a:lvl8pPr marL="34290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8pPr>
            <a:lvl9pPr marL="38862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en-GB" b="1" dirty="0">
                <a:latin typeface="D-DIN-PRO SemiBold" panose="020B0504030202030204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In which dimension of the European degree initiative do you consider EQAR's participation </a:t>
            </a:r>
            <a:br>
              <a:rPr lang="hr-HR" b="1" dirty="0">
                <a:latin typeface="D-DIN-PRO SemiBold" panose="020B0504030202030204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b="1" dirty="0">
                <a:latin typeface="D-DIN-PRO SemiBold" panose="020B0504030202030204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  <a:r>
              <a:rPr lang="hr-HR" b="1" dirty="0">
                <a:latin typeface="D-DIN-PRO SemiBold" panose="020B0504030202030204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dirty="0" err="1">
                <a:latin typeface="D-DIN-PRO SemiBold" panose="020B0504030202030204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hr-HR" b="1" dirty="0">
                <a:latin typeface="D-DIN-PRO SemiBold" panose="020B0504030202030204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dirty="0" err="1">
                <a:latin typeface="D-DIN-PRO SemiBold" panose="020B0504030202030204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beneficial</a:t>
            </a:r>
            <a:r>
              <a:rPr lang="en-GB" b="1" dirty="0">
                <a:latin typeface="D-DIN-PRO SemiBold" panose="020B0504030202030204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fr-FR" b="1" i="1" dirty="0">
              <a:latin typeface="D-DIN-PRO SemiBold" panose="020B0504030202030204" pitchFamily="34" charset="77"/>
              <a:ea typeface="Times New Roman" panose="02020603050405020304" pitchFamily="18" charset="0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13EA4826-64DD-936F-3CC7-B35B7FFE9066}"/>
              </a:ext>
            </a:extLst>
          </p:cNvPr>
          <p:cNvSpPr txBox="1">
            <a:spLocks/>
          </p:cNvSpPr>
          <p:nvPr/>
        </p:nvSpPr>
        <p:spPr bwMode="auto">
          <a:xfrm>
            <a:off x="431800" y="1811632"/>
            <a:ext cx="8280400" cy="560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spAutoFit/>
          </a:bodyPr>
          <a:lstStyle>
            <a:lvl1pPr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538A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2pPr>
            <a:lvl3pPr marL="11430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3pPr>
            <a:lvl4pPr marL="16002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4pPr>
            <a:lvl5pPr marL="20574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5pPr>
            <a:lvl6pPr marL="25146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6pPr>
            <a:lvl7pPr marL="29718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7pPr>
            <a:lvl8pPr marL="34290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8pPr>
            <a:lvl9pPr marL="38862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hr-HR" b="1" dirty="0">
                <a:latin typeface="D-DIN-PRO SemiBold" panose="020B0504030202030204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Q&amp;A</a:t>
            </a:r>
            <a:endParaRPr lang="fr-FR" b="1" i="1" dirty="0">
              <a:latin typeface="D-DIN-PRO SemiBold" panose="020B0504030202030204" pitchFamily="34" charset="77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2410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25DA05-B0E0-1F12-AE8E-1FEB9929C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4049DEFC-3DD4-B0D5-A877-1E8A83112E5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00213"/>
            <a:ext cx="8229600" cy="5126037"/>
          </a:xfrm>
          <a:ln/>
        </p:spPr>
        <p:txBody>
          <a:bodyPr/>
          <a:lstStyle/>
          <a:p>
            <a:pPr marL="457200" indent="-457200">
              <a:spcBef>
                <a:spcPts val="863"/>
              </a:spcBef>
              <a:spcAft>
                <a:spcPts val="863"/>
              </a:spcAft>
              <a:buClr>
                <a:srgbClr val="00538A"/>
              </a:buClr>
              <a:buFont typeface="+mj-lt"/>
              <a:buAutoNum type="arabicPeriod"/>
              <a:tabLst>
                <a:tab pos="571500" algn="l"/>
                <a:tab pos="1485900" algn="l"/>
                <a:tab pos="2400300" algn="l"/>
                <a:tab pos="3314700" algn="l"/>
                <a:tab pos="4229100" algn="l"/>
                <a:tab pos="5143500" algn="l"/>
                <a:tab pos="6057900" algn="l"/>
                <a:tab pos="6972300" algn="l"/>
                <a:tab pos="7886700" algn="l"/>
                <a:tab pos="8801100" algn="l"/>
                <a:tab pos="9715500" algn="l"/>
              </a:tabLst>
            </a:pPr>
            <a:r>
              <a:rPr lang="en-GB" altLang="en-US" sz="1800" b="1" dirty="0"/>
              <a:t>Blueprint for a European degree (Communication of the European Commission</a:t>
            </a:r>
          </a:p>
          <a:p>
            <a:pPr marL="628650" indent="-177800">
              <a:spcBef>
                <a:spcPts val="863"/>
              </a:spcBef>
              <a:spcAft>
                <a:spcPts val="0"/>
              </a:spcAft>
              <a:buClr>
                <a:srgbClr val="00538A"/>
              </a:buClr>
              <a:buFont typeface="Wingdings" panose="05000000000000000000" pitchFamily="2" charset="2"/>
              <a:buChar char=""/>
              <a:tabLst>
                <a:tab pos="571500" algn="l"/>
                <a:tab pos="1485900" algn="l"/>
                <a:tab pos="2400300" algn="l"/>
                <a:tab pos="3314700" algn="l"/>
                <a:tab pos="4229100" algn="l"/>
                <a:tab pos="5143500" algn="l"/>
                <a:tab pos="6057900" algn="l"/>
                <a:tab pos="6972300" algn="l"/>
                <a:tab pos="7886700" algn="l"/>
                <a:tab pos="8801100" algn="l"/>
                <a:tab pos="9715500" algn="l"/>
              </a:tabLst>
            </a:pPr>
            <a:r>
              <a:rPr lang="hr-HR" altLang="en-US" sz="1800" dirty="0" err="1"/>
              <a:t>Setting</a:t>
            </a:r>
            <a:r>
              <a:rPr lang="hr-HR" altLang="en-US" sz="1800" dirty="0"/>
              <a:t> </a:t>
            </a:r>
            <a:r>
              <a:rPr lang="hr-HR" altLang="en-US" sz="1800" dirty="0" err="1"/>
              <a:t>up</a:t>
            </a:r>
            <a:r>
              <a:rPr lang="hr-HR" altLang="en-US" sz="1800" dirty="0"/>
              <a:t> </a:t>
            </a:r>
            <a:r>
              <a:rPr lang="hr-HR" altLang="en-US" sz="1800" dirty="0" err="1"/>
              <a:t>of</a:t>
            </a:r>
            <a:r>
              <a:rPr lang="hr-HR" altLang="en-US" sz="1800" dirty="0"/>
              <a:t> </a:t>
            </a:r>
            <a:r>
              <a:rPr lang="hr-HR" altLang="en-US" sz="1800" dirty="0" err="1"/>
              <a:t>the</a:t>
            </a:r>
            <a:r>
              <a:rPr lang="hr-HR" altLang="en-US" sz="1800" dirty="0"/>
              <a:t> European </a:t>
            </a:r>
            <a:r>
              <a:rPr lang="hr-HR" altLang="en-US" sz="1800" dirty="0" err="1"/>
              <a:t>degree</a:t>
            </a:r>
            <a:r>
              <a:rPr lang="hr-HR" altLang="en-US" sz="1800" dirty="0"/>
              <a:t> </a:t>
            </a:r>
            <a:r>
              <a:rPr lang="hr-HR" altLang="en-US" sz="1800" dirty="0" err="1"/>
              <a:t>policy</a:t>
            </a:r>
            <a:r>
              <a:rPr lang="hr-HR" altLang="en-US" sz="1800" dirty="0"/>
              <a:t> lab </a:t>
            </a:r>
            <a:r>
              <a:rPr lang="hr-HR" altLang="en-US" sz="1800" dirty="0" err="1"/>
              <a:t>and</a:t>
            </a:r>
            <a:r>
              <a:rPr lang="hr-HR" altLang="en-US" sz="1800" dirty="0"/>
              <a:t> </a:t>
            </a:r>
            <a:r>
              <a:rPr lang="hr-HR" altLang="en-US" sz="1800" dirty="0" err="1"/>
              <a:t>the</a:t>
            </a:r>
            <a:r>
              <a:rPr lang="hr-HR" altLang="en-US" sz="1800" dirty="0"/>
              <a:t> European </a:t>
            </a:r>
            <a:r>
              <a:rPr lang="hr-HR" altLang="en-US" sz="1800" dirty="0" err="1"/>
              <a:t>degree</a:t>
            </a:r>
            <a:r>
              <a:rPr lang="hr-HR" altLang="en-US" sz="1800" dirty="0"/>
              <a:t> forum, </a:t>
            </a:r>
            <a:r>
              <a:rPr lang="hr-HR" altLang="en-US" sz="1800" dirty="0" err="1"/>
              <a:t>in</a:t>
            </a:r>
            <a:r>
              <a:rPr lang="hr-HR" altLang="en-US" sz="1800" dirty="0"/>
              <a:t> </a:t>
            </a:r>
            <a:r>
              <a:rPr lang="hr-HR" altLang="en-US" sz="1800" dirty="0" err="1"/>
              <a:t>which</a:t>
            </a:r>
            <a:r>
              <a:rPr lang="hr-HR" altLang="en-US" sz="1800" dirty="0"/>
              <a:t> EQAR </a:t>
            </a:r>
            <a:r>
              <a:rPr lang="hr-HR" altLang="en-US" sz="1800" dirty="0" err="1"/>
              <a:t>will</a:t>
            </a:r>
            <a:r>
              <a:rPr lang="hr-HR" altLang="en-US" sz="1800" dirty="0"/>
              <a:t> </a:t>
            </a:r>
            <a:r>
              <a:rPr lang="hr-HR" altLang="en-US" sz="1800" dirty="0" err="1"/>
              <a:t>participate</a:t>
            </a:r>
            <a:endParaRPr lang="hr-HR" altLang="en-US" sz="1800" dirty="0"/>
          </a:p>
          <a:p>
            <a:pPr marL="628650" indent="-177800">
              <a:spcBef>
                <a:spcPts val="863"/>
              </a:spcBef>
              <a:spcAft>
                <a:spcPts val="0"/>
              </a:spcAft>
              <a:buClr>
                <a:srgbClr val="00538A"/>
              </a:buClr>
              <a:buFont typeface="Wingdings" panose="05000000000000000000" pitchFamily="2" charset="2"/>
              <a:buChar char=""/>
              <a:tabLst>
                <a:tab pos="571500" algn="l"/>
                <a:tab pos="1485900" algn="l"/>
                <a:tab pos="2400300" algn="l"/>
                <a:tab pos="3314700" algn="l"/>
                <a:tab pos="4229100" algn="l"/>
                <a:tab pos="5143500" algn="l"/>
                <a:tab pos="6057900" algn="l"/>
                <a:tab pos="6972300" algn="l"/>
                <a:tab pos="7886700" algn="l"/>
                <a:tab pos="8801100" algn="l"/>
                <a:tab pos="9715500" algn="l"/>
              </a:tabLst>
            </a:pPr>
            <a:r>
              <a:rPr lang="en-GB" altLang="en-US" sz="1800" dirty="0"/>
              <a:t>further development of DEQA</a:t>
            </a:r>
            <a:r>
              <a:rPr lang="hr-HR" altLang="en-US" sz="1800" dirty="0"/>
              <a:t>R</a:t>
            </a:r>
            <a:r>
              <a:rPr lang="en-GB" altLang="en-US" sz="1800" dirty="0"/>
              <a:t> to make it more</a:t>
            </a:r>
            <a:r>
              <a:rPr lang="hr-HR" altLang="en-US" sz="1800" dirty="0"/>
              <a:t> </a:t>
            </a:r>
            <a:r>
              <a:rPr lang="en-GB" altLang="en-US" sz="1800" dirty="0"/>
              <a:t>user-friendly and to link it directly with automatic</a:t>
            </a:r>
            <a:r>
              <a:rPr lang="hr-HR" altLang="en-US" sz="1800" dirty="0"/>
              <a:t> </a:t>
            </a:r>
            <a:r>
              <a:rPr lang="en-GB" altLang="en-US" sz="1800" dirty="0"/>
              <a:t>recognition of qualifications;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B69D6A7-75CF-7AA7-43C4-86257710D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882" y="139700"/>
            <a:ext cx="53276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538A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2pPr>
            <a:lvl3pPr marL="11430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3pPr>
            <a:lvl4pPr marL="16002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4pPr>
            <a:lvl5pPr marL="20574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5pPr>
            <a:lvl6pPr marL="25146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6pPr>
            <a:lvl7pPr marL="29718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7pPr>
            <a:lvl8pPr marL="34290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8pPr>
            <a:lvl9pPr marL="38862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altLang="en-US" dirty="0" err="1"/>
              <a:t>EQAR’s</a:t>
            </a:r>
            <a:r>
              <a:rPr lang="hr-HR" altLang="en-US" dirty="0"/>
              <a:t> </a:t>
            </a:r>
            <a:r>
              <a:rPr lang="hr-HR" altLang="en-US" dirty="0" err="1"/>
              <a:t>contribution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414386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504065-8241-9362-68D7-EEACC57EB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DA1F241-898C-DA21-D317-B71EBBB5BFC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00213"/>
            <a:ext cx="8229600" cy="5126037"/>
          </a:xfrm>
          <a:ln/>
        </p:spPr>
        <p:txBody>
          <a:bodyPr/>
          <a:lstStyle/>
          <a:p>
            <a:pPr marL="457200" indent="-457200">
              <a:spcBef>
                <a:spcPts val="863"/>
              </a:spcBef>
              <a:spcAft>
                <a:spcPts val="863"/>
              </a:spcAft>
              <a:buClr>
                <a:srgbClr val="00538A"/>
              </a:buClr>
              <a:buFont typeface="+mj-lt"/>
              <a:buAutoNum type="arabicPeriod" startAt="2"/>
              <a:tabLst>
                <a:tab pos="571500" algn="l"/>
                <a:tab pos="1485900" algn="l"/>
                <a:tab pos="2400300" algn="l"/>
                <a:tab pos="3314700" algn="l"/>
                <a:tab pos="4229100" algn="l"/>
                <a:tab pos="5143500" algn="l"/>
                <a:tab pos="6057900" algn="l"/>
                <a:tab pos="6972300" algn="l"/>
                <a:tab pos="7886700" algn="l"/>
                <a:tab pos="8801100" algn="l"/>
                <a:tab pos="9715500" algn="l"/>
              </a:tabLst>
            </a:pPr>
            <a:r>
              <a:rPr lang="en-GB" altLang="en-US" sz="1800" b="1" dirty="0"/>
              <a:t>Proposal for a Council Recommendation on a European quality assurance and recognition system in higher education (with annexes)</a:t>
            </a:r>
          </a:p>
          <a:p>
            <a:pPr marL="628650" indent="-177800">
              <a:spcBef>
                <a:spcPts val="863"/>
              </a:spcBef>
              <a:spcAft>
                <a:spcPts val="0"/>
              </a:spcAft>
              <a:buClr>
                <a:srgbClr val="00538A"/>
              </a:buClr>
              <a:buFont typeface="Wingdings" panose="05000000000000000000" pitchFamily="2" charset="2"/>
              <a:buChar char=""/>
              <a:tabLst>
                <a:tab pos="571500" algn="l"/>
                <a:tab pos="1485900" algn="l"/>
                <a:tab pos="2400300" algn="l"/>
                <a:tab pos="3314700" algn="l"/>
                <a:tab pos="4229100" algn="l"/>
                <a:tab pos="5143500" algn="l"/>
                <a:tab pos="6057900" algn="l"/>
                <a:tab pos="6972300" algn="l"/>
                <a:tab pos="7886700" algn="l"/>
                <a:tab pos="8801100" algn="l"/>
                <a:tab pos="9715500" algn="l"/>
              </a:tabLst>
            </a:pPr>
            <a:r>
              <a:rPr lang="en-GB" altLang="en-US" sz="1800" dirty="0"/>
              <a:t>Developing a cross-institutional quality assurance approach for alliances of higher</a:t>
            </a:r>
            <a:r>
              <a:rPr lang="hr-HR" altLang="en-US" sz="1800" dirty="0"/>
              <a:t> </a:t>
            </a:r>
            <a:r>
              <a:rPr lang="en-GB" altLang="en-US" sz="1800" dirty="0"/>
              <a:t>education institutions</a:t>
            </a:r>
            <a:r>
              <a:rPr lang="hr-HR" altLang="en-US" sz="1800" dirty="0"/>
              <a:t>, to </a:t>
            </a:r>
            <a:r>
              <a:rPr lang="hr-HR" altLang="en-US" sz="1800" dirty="0" err="1"/>
              <a:t>be</a:t>
            </a:r>
            <a:r>
              <a:rPr lang="hr-HR" altLang="en-US" sz="1800" dirty="0"/>
              <a:t> </a:t>
            </a:r>
            <a:r>
              <a:rPr lang="hr-HR" altLang="en-US" sz="1800" dirty="0" err="1"/>
              <a:t>conducted</a:t>
            </a:r>
            <a:r>
              <a:rPr lang="hr-HR" altLang="en-US" sz="1800" dirty="0"/>
              <a:t> </a:t>
            </a:r>
            <a:r>
              <a:rPr lang="hr-HR" altLang="en-US" sz="1800" dirty="0" err="1"/>
              <a:t>by</a:t>
            </a:r>
            <a:r>
              <a:rPr lang="hr-HR" altLang="en-US" sz="1800" dirty="0"/>
              <a:t> </a:t>
            </a:r>
            <a:r>
              <a:rPr lang="hr-HR" altLang="en-US" sz="1800" dirty="0" err="1"/>
              <a:t>an</a:t>
            </a:r>
            <a:r>
              <a:rPr lang="hr-HR" altLang="en-US" sz="1800" dirty="0"/>
              <a:t> EQAR-</a:t>
            </a:r>
            <a:r>
              <a:rPr lang="hr-HR" altLang="en-US" sz="1800" dirty="0" err="1"/>
              <a:t>registered</a:t>
            </a:r>
            <a:r>
              <a:rPr lang="hr-HR" altLang="en-US" sz="1800" dirty="0"/>
              <a:t> </a:t>
            </a:r>
            <a:r>
              <a:rPr lang="hr-HR" altLang="en-US" sz="1800" dirty="0" err="1"/>
              <a:t>agency</a:t>
            </a:r>
            <a:endParaRPr lang="hr-HR" altLang="en-US" sz="1800" dirty="0"/>
          </a:p>
          <a:p>
            <a:pPr marL="628650" indent="-177800">
              <a:spcBef>
                <a:spcPts val="863"/>
              </a:spcBef>
              <a:spcAft>
                <a:spcPts val="0"/>
              </a:spcAft>
              <a:buClr>
                <a:srgbClr val="00538A"/>
              </a:buClr>
              <a:buFont typeface="Wingdings" panose="05000000000000000000" pitchFamily="2" charset="2"/>
              <a:buChar char=""/>
              <a:tabLst>
                <a:tab pos="571500" algn="l"/>
                <a:tab pos="1485900" algn="l"/>
                <a:tab pos="2400300" algn="l"/>
                <a:tab pos="3314700" algn="l"/>
                <a:tab pos="4229100" algn="l"/>
                <a:tab pos="5143500" algn="l"/>
                <a:tab pos="6057900" algn="l"/>
                <a:tab pos="6972300" algn="l"/>
                <a:tab pos="7886700" algn="l"/>
                <a:tab pos="8801100" algn="l"/>
                <a:tab pos="9715500" algn="l"/>
              </a:tabLst>
            </a:pPr>
            <a:r>
              <a:rPr lang="hr-HR" altLang="en-US" sz="1800" dirty="0" err="1"/>
              <a:t>Recommending</a:t>
            </a:r>
            <a:r>
              <a:rPr lang="hr-HR" altLang="en-US" sz="1800" dirty="0"/>
              <a:t> </a:t>
            </a:r>
            <a:r>
              <a:rPr lang="hr-HR" altLang="en-US" sz="1800" dirty="0" err="1"/>
              <a:t>the</a:t>
            </a:r>
            <a:r>
              <a:rPr lang="hr-HR" altLang="en-US" sz="1800" dirty="0"/>
              <a:t> </a:t>
            </a:r>
            <a:r>
              <a:rPr lang="hr-HR" altLang="en-US" sz="1800" dirty="0" err="1"/>
              <a:t>member</a:t>
            </a:r>
            <a:r>
              <a:rPr lang="hr-HR" altLang="en-US" sz="1800" dirty="0"/>
              <a:t> </a:t>
            </a:r>
            <a:r>
              <a:rPr lang="hr-HR" altLang="en-US" sz="1800" dirty="0" err="1"/>
              <a:t>states</a:t>
            </a:r>
            <a:r>
              <a:rPr lang="hr-HR" altLang="en-US" sz="1800" dirty="0"/>
              <a:t> to </a:t>
            </a:r>
            <a:r>
              <a:rPr lang="hr-HR" altLang="en-US" sz="1800" dirty="0" err="1"/>
              <a:t>allow</a:t>
            </a:r>
            <a:r>
              <a:rPr lang="hr-HR" altLang="en-US" sz="1800" dirty="0"/>
              <a:t> </a:t>
            </a:r>
            <a:r>
              <a:rPr lang="hr-HR" altLang="en-US" sz="1800" dirty="0" err="1"/>
              <a:t>the</a:t>
            </a:r>
            <a:r>
              <a:rPr lang="hr-HR" altLang="en-US" sz="1800" dirty="0"/>
              <a:t> EQAR-</a:t>
            </a:r>
            <a:r>
              <a:rPr lang="hr-HR" altLang="en-US" sz="1800" dirty="0" err="1"/>
              <a:t>registered</a:t>
            </a:r>
            <a:r>
              <a:rPr lang="hr-HR" altLang="en-US" sz="1800" dirty="0"/>
              <a:t> </a:t>
            </a:r>
            <a:r>
              <a:rPr lang="hr-HR" altLang="en-US" sz="1800" dirty="0" err="1"/>
              <a:t>agencies</a:t>
            </a:r>
            <a:r>
              <a:rPr lang="hr-HR" altLang="en-US" sz="1800" dirty="0"/>
              <a:t> to </a:t>
            </a:r>
            <a:r>
              <a:rPr lang="hr-HR" altLang="en-US" sz="1800" dirty="0" err="1"/>
              <a:t>award</a:t>
            </a:r>
            <a:r>
              <a:rPr lang="hr-HR" altLang="en-US" sz="1800" dirty="0"/>
              <a:t> </a:t>
            </a:r>
            <a:r>
              <a:rPr lang="hr-HR" altLang="en-US" sz="1800" dirty="0" err="1"/>
              <a:t>the</a:t>
            </a:r>
            <a:r>
              <a:rPr lang="hr-HR" altLang="en-US" sz="1800" dirty="0"/>
              <a:t> European </a:t>
            </a:r>
            <a:r>
              <a:rPr lang="hr-HR" altLang="en-US" sz="1800" dirty="0" err="1"/>
              <a:t>label</a:t>
            </a:r>
            <a:r>
              <a:rPr lang="hr-HR" altLang="en-US" sz="1800" dirty="0"/>
              <a:t>, </a:t>
            </a:r>
            <a:r>
              <a:rPr lang="hr-HR" altLang="en-US" sz="1800" dirty="0" err="1"/>
              <a:t>or</a:t>
            </a:r>
            <a:r>
              <a:rPr lang="hr-HR" altLang="en-US" sz="1800" dirty="0"/>
              <a:t> to </a:t>
            </a:r>
            <a:r>
              <a:rPr lang="hr-HR" altLang="en-US" sz="1800" dirty="0" err="1"/>
              <a:t>grant</a:t>
            </a:r>
            <a:r>
              <a:rPr lang="hr-HR" altLang="en-US" sz="1800" dirty="0"/>
              <a:t> to </a:t>
            </a:r>
            <a:r>
              <a:rPr lang="hr-HR" altLang="en-US" sz="1800" dirty="0" err="1"/>
              <a:t>HEIs</a:t>
            </a:r>
            <a:r>
              <a:rPr lang="hr-HR" altLang="en-US" sz="1800" dirty="0"/>
              <a:t> </a:t>
            </a:r>
            <a:r>
              <a:rPr lang="hr-HR" altLang="en-US" sz="1800" dirty="0" err="1"/>
              <a:t>the</a:t>
            </a:r>
            <a:r>
              <a:rPr lang="hr-HR" altLang="en-US" sz="1800" dirty="0"/>
              <a:t> </a:t>
            </a:r>
            <a:r>
              <a:rPr lang="hr-HR" altLang="en-US" sz="1800" dirty="0" err="1"/>
              <a:t>ability</a:t>
            </a:r>
            <a:r>
              <a:rPr lang="hr-HR" altLang="en-US" sz="1800" dirty="0"/>
              <a:t> </a:t>
            </a:r>
            <a:r>
              <a:rPr lang="hr-HR" altLang="en-US" sz="1800" dirty="0" err="1"/>
              <a:t>of</a:t>
            </a:r>
            <a:r>
              <a:rPr lang="hr-HR" altLang="en-US" sz="1800" dirty="0"/>
              <a:t> </a:t>
            </a:r>
            <a:r>
              <a:rPr lang="hr-HR" altLang="en-US" sz="1800" dirty="0" err="1"/>
              <a:t>awarding</a:t>
            </a:r>
            <a:r>
              <a:rPr lang="hr-HR" altLang="en-US" sz="1800" dirty="0"/>
              <a:t> </a:t>
            </a:r>
            <a:r>
              <a:rPr lang="hr-HR" altLang="en-US" sz="1800" dirty="0" err="1"/>
              <a:t>the</a:t>
            </a:r>
            <a:r>
              <a:rPr lang="hr-HR" altLang="en-US" sz="1800" dirty="0"/>
              <a:t> European </a:t>
            </a:r>
            <a:r>
              <a:rPr lang="hr-HR" altLang="en-US" sz="1800" dirty="0" err="1"/>
              <a:t>label</a:t>
            </a:r>
            <a:r>
              <a:rPr lang="hr-HR" altLang="en-US" sz="1800" dirty="0"/>
              <a:t>, to joint </a:t>
            </a:r>
            <a:r>
              <a:rPr lang="hr-HR" altLang="en-US" sz="1800" dirty="0" err="1"/>
              <a:t>programmes</a:t>
            </a:r>
            <a:r>
              <a:rPr lang="hr-HR" altLang="en-US" sz="1800" dirty="0"/>
              <a:t> </a:t>
            </a:r>
            <a:r>
              <a:rPr lang="hr-HR" altLang="en-US" sz="1800" dirty="0" err="1"/>
              <a:t>that</a:t>
            </a:r>
            <a:r>
              <a:rPr lang="hr-HR" altLang="en-US" sz="1800" dirty="0"/>
              <a:t> </a:t>
            </a:r>
            <a:r>
              <a:rPr lang="hr-HR" altLang="en-US" sz="1800" dirty="0" err="1"/>
              <a:t>meet</a:t>
            </a:r>
            <a:r>
              <a:rPr lang="hr-HR" altLang="en-US" sz="1800" dirty="0"/>
              <a:t> </a:t>
            </a:r>
            <a:r>
              <a:rPr lang="hr-HR" altLang="en-US" sz="1800" dirty="0" err="1"/>
              <a:t>the</a:t>
            </a:r>
            <a:r>
              <a:rPr lang="hr-HR" altLang="en-US" sz="1800" dirty="0"/>
              <a:t> </a:t>
            </a:r>
            <a:r>
              <a:rPr lang="hr-HR" altLang="en-US" sz="1800" dirty="0" err="1"/>
              <a:t>criteria</a:t>
            </a:r>
            <a:endParaRPr lang="hr-HR" altLang="en-US" sz="1800" dirty="0"/>
          </a:p>
          <a:p>
            <a:pPr marL="628650" indent="-177800">
              <a:spcBef>
                <a:spcPts val="863"/>
              </a:spcBef>
              <a:spcAft>
                <a:spcPts val="0"/>
              </a:spcAft>
              <a:buClr>
                <a:srgbClr val="00538A"/>
              </a:buClr>
              <a:buFont typeface="Wingdings" panose="05000000000000000000" pitchFamily="2" charset="2"/>
              <a:buChar char=""/>
              <a:tabLst>
                <a:tab pos="571500" algn="l"/>
                <a:tab pos="1485900" algn="l"/>
                <a:tab pos="2400300" algn="l"/>
                <a:tab pos="3314700" algn="l"/>
                <a:tab pos="4229100" algn="l"/>
                <a:tab pos="5143500" algn="l"/>
                <a:tab pos="6057900" algn="l"/>
                <a:tab pos="6972300" algn="l"/>
                <a:tab pos="7886700" algn="l"/>
                <a:tab pos="8801100" algn="l"/>
                <a:tab pos="9715500" algn="l"/>
              </a:tabLst>
            </a:pPr>
            <a:r>
              <a:rPr lang="hr-HR" altLang="en-US" sz="1800" dirty="0" err="1"/>
              <a:t>Recommending</a:t>
            </a:r>
            <a:r>
              <a:rPr lang="hr-HR" altLang="en-US" sz="1800" dirty="0"/>
              <a:t> </a:t>
            </a:r>
            <a:r>
              <a:rPr lang="hr-HR" altLang="en-US" sz="1800" dirty="0" err="1"/>
              <a:t>the</a:t>
            </a:r>
            <a:r>
              <a:rPr lang="hr-HR" altLang="en-US" sz="1800" dirty="0"/>
              <a:t> </a:t>
            </a:r>
            <a:r>
              <a:rPr lang="hr-HR" altLang="en-US" sz="1800" dirty="0" err="1"/>
              <a:t>member</a:t>
            </a:r>
            <a:r>
              <a:rPr lang="hr-HR" altLang="en-US" sz="1800" dirty="0"/>
              <a:t> </a:t>
            </a:r>
            <a:r>
              <a:rPr lang="hr-HR" altLang="en-US" sz="1800" dirty="0" err="1"/>
              <a:t>states</a:t>
            </a:r>
            <a:r>
              <a:rPr lang="hr-HR" altLang="en-US" sz="1800" dirty="0"/>
              <a:t> to </a:t>
            </a:r>
            <a:r>
              <a:rPr lang="en-GB" altLang="en-US" sz="1800" dirty="0"/>
              <a:t>work with EQAR to identify ways to complement the regular ESG review of</a:t>
            </a:r>
            <a:r>
              <a:rPr lang="hr-HR" altLang="en-US" sz="1800" dirty="0"/>
              <a:t> </a:t>
            </a:r>
            <a:r>
              <a:rPr lang="en-GB" altLang="en-US" sz="1800" dirty="0"/>
              <a:t>the work of national quality assurance agencies in ensuring that joint</a:t>
            </a:r>
            <a:r>
              <a:rPr lang="hr-HR" altLang="en-US" sz="1800" dirty="0"/>
              <a:t> </a:t>
            </a:r>
            <a:r>
              <a:rPr lang="en-GB" altLang="en-US" sz="1800" dirty="0"/>
              <a:t>programmes match the European criteria</a:t>
            </a:r>
            <a:endParaRPr lang="hr-HR" altLang="en-US" sz="1800" dirty="0"/>
          </a:p>
          <a:p>
            <a:pPr marL="628650" indent="-177800">
              <a:spcBef>
                <a:spcPts val="863"/>
              </a:spcBef>
              <a:spcAft>
                <a:spcPts val="0"/>
              </a:spcAft>
              <a:buClr>
                <a:srgbClr val="00538A"/>
              </a:buClr>
              <a:buFont typeface="Wingdings" panose="05000000000000000000" pitchFamily="2" charset="2"/>
              <a:buChar char=""/>
              <a:tabLst>
                <a:tab pos="571500" algn="l"/>
                <a:tab pos="1485900" algn="l"/>
                <a:tab pos="2400300" algn="l"/>
                <a:tab pos="3314700" algn="l"/>
                <a:tab pos="4229100" algn="l"/>
                <a:tab pos="5143500" algn="l"/>
                <a:tab pos="6057900" algn="l"/>
                <a:tab pos="6972300" algn="l"/>
                <a:tab pos="7886700" algn="l"/>
                <a:tab pos="8801100" algn="l"/>
                <a:tab pos="9715500" algn="l"/>
              </a:tabLst>
            </a:pPr>
            <a:r>
              <a:rPr lang="hr-HR" altLang="en-US" sz="1800" dirty="0" err="1"/>
              <a:t>Creating</a:t>
            </a:r>
            <a:r>
              <a:rPr lang="en-GB" altLang="en-US" sz="1800" dirty="0"/>
              <a:t> a repository of</a:t>
            </a:r>
            <a:r>
              <a:rPr lang="hr-HR" altLang="en-US" sz="1800" dirty="0"/>
              <a:t> </a:t>
            </a:r>
            <a:r>
              <a:rPr lang="en-GB" altLang="en-US" sz="1800" dirty="0"/>
              <a:t>programmes that have met the European criteria and are eligible to award a</a:t>
            </a:r>
            <a:r>
              <a:rPr lang="hr-HR" altLang="en-US" sz="1800" dirty="0"/>
              <a:t> </a:t>
            </a:r>
            <a:r>
              <a:rPr lang="en-GB" altLang="en-US" sz="1800" dirty="0"/>
              <a:t>European degree</a:t>
            </a:r>
            <a:endParaRPr lang="hr-HR" altLang="en-US" sz="1800" dirty="0"/>
          </a:p>
          <a:p>
            <a:pPr marL="628650" indent="-177800">
              <a:spcBef>
                <a:spcPts val="863"/>
              </a:spcBef>
              <a:spcAft>
                <a:spcPts val="0"/>
              </a:spcAft>
              <a:buClr>
                <a:srgbClr val="00538A"/>
              </a:buClr>
              <a:buFont typeface="Wingdings" panose="05000000000000000000" pitchFamily="2" charset="2"/>
              <a:buChar char=""/>
              <a:tabLst>
                <a:tab pos="571500" algn="l"/>
                <a:tab pos="1485900" algn="l"/>
                <a:tab pos="2400300" algn="l"/>
                <a:tab pos="3314700" algn="l"/>
                <a:tab pos="4229100" algn="l"/>
                <a:tab pos="5143500" algn="l"/>
                <a:tab pos="6057900" algn="l"/>
                <a:tab pos="6972300" algn="l"/>
                <a:tab pos="7886700" algn="l"/>
                <a:tab pos="8801100" algn="l"/>
                <a:tab pos="9715500" algn="l"/>
              </a:tabLst>
            </a:pPr>
            <a:r>
              <a:rPr lang="hr-HR" altLang="en-US" sz="1800" dirty="0"/>
              <a:t>Use </a:t>
            </a:r>
            <a:r>
              <a:rPr lang="hr-HR" altLang="en-US" sz="1800" dirty="0" err="1"/>
              <a:t>of</a:t>
            </a:r>
            <a:r>
              <a:rPr lang="hr-HR" altLang="en-US" sz="1800" dirty="0"/>
              <a:t> EQAR </a:t>
            </a:r>
            <a:r>
              <a:rPr lang="hr-HR" altLang="en-US" sz="1800" dirty="0" err="1"/>
              <a:t>registration</a:t>
            </a:r>
            <a:r>
              <a:rPr lang="hr-HR" altLang="en-US" sz="1800" dirty="0"/>
              <a:t> </a:t>
            </a:r>
            <a:r>
              <a:rPr lang="hr-HR" altLang="en-US" sz="1800" dirty="0" err="1"/>
              <a:t>in</a:t>
            </a:r>
            <a:r>
              <a:rPr lang="hr-HR" altLang="en-US" sz="1800" dirty="0"/>
              <a:t> </a:t>
            </a:r>
            <a:r>
              <a:rPr lang="hr-HR" altLang="en-US" sz="1800" dirty="0" err="1"/>
              <a:t>the</a:t>
            </a:r>
            <a:r>
              <a:rPr lang="hr-HR" altLang="en-US" sz="1800" dirty="0"/>
              <a:t> European </a:t>
            </a:r>
            <a:r>
              <a:rPr lang="hr-HR" altLang="en-US" sz="1800" dirty="0" err="1"/>
              <a:t>degree</a:t>
            </a:r>
            <a:r>
              <a:rPr lang="hr-HR" altLang="en-US" sz="1800" dirty="0"/>
              <a:t> (</a:t>
            </a:r>
            <a:r>
              <a:rPr lang="hr-HR" altLang="en-US" sz="1800" dirty="0" err="1"/>
              <a:t>label</a:t>
            </a:r>
            <a:r>
              <a:rPr lang="hr-HR" altLang="en-US" sz="1800" dirty="0"/>
              <a:t>) </a:t>
            </a:r>
            <a:r>
              <a:rPr lang="hr-HR" altLang="en-US" sz="1800" dirty="0" err="1"/>
              <a:t>criteria</a:t>
            </a:r>
            <a:endParaRPr lang="en-GB" altLang="en-US" sz="1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D15C46-40B5-CE28-A8F7-B1476D7B3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882" y="139700"/>
            <a:ext cx="53276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538A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2pPr>
            <a:lvl3pPr marL="11430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3pPr>
            <a:lvl4pPr marL="16002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4pPr>
            <a:lvl5pPr marL="20574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5pPr>
            <a:lvl6pPr marL="25146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6pPr>
            <a:lvl7pPr marL="29718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7pPr>
            <a:lvl8pPr marL="34290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8pPr>
            <a:lvl9pPr marL="38862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altLang="en-US" dirty="0" err="1"/>
              <a:t>EQAR’s</a:t>
            </a:r>
            <a:r>
              <a:rPr lang="hr-HR" altLang="en-US" dirty="0"/>
              <a:t> </a:t>
            </a:r>
            <a:r>
              <a:rPr lang="hr-HR" altLang="en-US" dirty="0" err="1"/>
              <a:t>contribution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795538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FA21A-1868-0C3E-029C-E41B579A9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272C2710-0EBB-F273-F8D6-EC3ECD227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882" y="139700"/>
            <a:ext cx="53276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538A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2pPr>
            <a:lvl3pPr marL="11430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3pPr>
            <a:lvl4pPr marL="16002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4pPr>
            <a:lvl5pPr marL="20574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5pPr>
            <a:lvl6pPr marL="25146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6pPr>
            <a:lvl7pPr marL="29718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7pPr>
            <a:lvl8pPr marL="34290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8pPr>
            <a:lvl9pPr marL="3886200" indent="-228600" algn="l" defTabSz="449263" rtl="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538A"/>
                </a:solidFill>
                <a:latin typeface="Eurostile LT Std" pitchFamily="32" charset="0"/>
                <a:cs typeface="Arial" panose="020B0604020202020204" pitchFamily="34" charset="0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altLang="en-US" dirty="0"/>
              <a:t>European </a:t>
            </a:r>
            <a:r>
              <a:rPr lang="hr-HR" altLang="en-US" dirty="0" err="1"/>
              <a:t>degree</a:t>
            </a:r>
            <a:r>
              <a:rPr lang="hr-HR" altLang="en-US" dirty="0"/>
              <a:t> (</a:t>
            </a:r>
            <a:r>
              <a:rPr lang="hr-HR" altLang="en-US" dirty="0" err="1"/>
              <a:t>label</a:t>
            </a:r>
            <a:r>
              <a:rPr lang="hr-HR" altLang="en-US" dirty="0"/>
              <a:t>)</a:t>
            </a:r>
            <a:endParaRPr lang="en-GB" altLang="en-US" dirty="0"/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73F26B79-06B0-8C6D-B263-75146A8330E6}"/>
              </a:ext>
            </a:extLst>
          </p:cNvPr>
          <p:cNvSpPr/>
          <p:nvPr/>
        </p:nvSpPr>
        <p:spPr>
          <a:xfrm>
            <a:off x="446882" y="1713245"/>
            <a:ext cx="1947975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="1" noProof="0" dirty="0">
                <a:solidFill>
                  <a:srgbClr val="FFC00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European </a:t>
            </a:r>
            <a:r>
              <a:rPr lang="hr-HR" b="1" noProof="0" dirty="0" err="1">
                <a:solidFill>
                  <a:srgbClr val="FFC00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degree</a:t>
            </a:r>
            <a:r>
              <a:rPr lang="hr-HR" b="1" noProof="0" dirty="0">
                <a:solidFill>
                  <a:srgbClr val="FFC00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 (</a:t>
            </a:r>
            <a:r>
              <a:rPr lang="hr-HR" b="1" noProof="0" dirty="0" err="1">
                <a:solidFill>
                  <a:srgbClr val="FFC00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label</a:t>
            </a:r>
            <a:r>
              <a:rPr lang="hr-HR" b="1" noProof="0" dirty="0">
                <a:solidFill>
                  <a:srgbClr val="FFC00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) </a:t>
            </a:r>
            <a:r>
              <a:rPr lang="hr-HR" b="1" noProof="0" dirty="0" err="1">
                <a:solidFill>
                  <a:srgbClr val="FFC00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criteria</a:t>
            </a:r>
            <a:endParaRPr kumimoji="0" lang="hr-HR" b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cxnSp>
        <p:nvCxnSpPr>
          <p:cNvPr id="23" name="Straight Arrow Connector 10">
            <a:extLst>
              <a:ext uri="{FF2B5EF4-FFF2-40B4-BE49-F238E27FC236}">
                <a16:creationId xmlns:a16="http://schemas.microsoft.com/office/drawing/2014/main" id="{1F09D18F-8FAB-BE31-4C40-0A6AAF6FE9E3}"/>
              </a:ext>
            </a:extLst>
          </p:cNvPr>
          <p:cNvCxnSpPr>
            <a:cxnSpLocks/>
          </p:cNvCxnSpPr>
          <p:nvPr/>
        </p:nvCxnSpPr>
        <p:spPr>
          <a:xfrm flipH="1" flipV="1">
            <a:off x="1524546" y="3252126"/>
            <a:ext cx="813466" cy="1254049"/>
          </a:xfrm>
          <a:prstGeom prst="straightConnector1">
            <a:avLst/>
          </a:prstGeom>
          <a:ln w="50800">
            <a:solidFill>
              <a:srgbClr val="00206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fika 17" descr="Open book outline">
            <a:extLst>
              <a:ext uri="{FF2B5EF4-FFF2-40B4-BE49-F238E27FC236}">
                <a16:creationId xmlns:a16="http://schemas.microsoft.com/office/drawing/2014/main" id="{304BA029-F18C-A1C6-2656-325F97ADC7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75440" y="4506175"/>
            <a:ext cx="838837" cy="838837"/>
          </a:xfrm>
          <a:prstGeom prst="rect">
            <a:avLst/>
          </a:prstGeom>
        </p:spPr>
      </p:pic>
      <p:sp>
        <p:nvSpPr>
          <p:cNvPr id="26" name="Rectangle 17">
            <a:extLst>
              <a:ext uri="{FF2B5EF4-FFF2-40B4-BE49-F238E27FC236}">
                <a16:creationId xmlns:a16="http://schemas.microsoft.com/office/drawing/2014/main" id="{29B9F9AC-677B-2B32-40F3-B7FA7CBCF330}"/>
              </a:ext>
            </a:extLst>
          </p:cNvPr>
          <p:cNvSpPr/>
          <p:nvPr/>
        </p:nvSpPr>
        <p:spPr>
          <a:xfrm>
            <a:off x="1177221" y="5138866"/>
            <a:ext cx="2435273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="1" dirty="0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Programme</a:t>
            </a:r>
            <a:endParaRPr kumimoji="0" lang="hr-HR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Graphic 30" descr="List outline">
            <a:extLst>
              <a:ext uri="{FF2B5EF4-FFF2-40B4-BE49-F238E27FC236}">
                <a16:creationId xmlns:a16="http://schemas.microsoft.com/office/drawing/2014/main" id="{FB12793C-5889-EC97-A4ED-7EA4D256A1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4601" y="2404860"/>
            <a:ext cx="829234" cy="829234"/>
          </a:xfrm>
          <a:prstGeom prst="rect">
            <a:avLst/>
          </a:prstGeom>
        </p:spPr>
      </p:pic>
      <p:sp>
        <p:nvSpPr>
          <p:cNvPr id="29" name="Rectangle 5">
            <a:extLst>
              <a:ext uri="{FF2B5EF4-FFF2-40B4-BE49-F238E27FC236}">
                <a16:creationId xmlns:a16="http://schemas.microsoft.com/office/drawing/2014/main" id="{DD036AC3-37A1-D730-9A04-5CC1B32FE278}"/>
              </a:ext>
            </a:extLst>
          </p:cNvPr>
          <p:cNvSpPr/>
          <p:nvPr/>
        </p:nvSpPr>
        <p:spPr>
          <a:xfrm>
            <a:off x="6658078" y="4609070"/>
            <a:ext cx="1385495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i="1" dirty="0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r</a:t>
            </a:r>
            <a:r>
              <a:rPr lang="hr-HR" i="1" noProof="0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eceived</a:t>
            </a:r>
            <a:r>
              <a:rPr lang="hr-HR" i="1" noProof="0" dirty="0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hr-HR" i="1" noProof="0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by</a:t>
            </a:r>
            <a:endParaRPr kumimoji="0" lang="hr-HR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pic>
        <p:nvPicPr>
          <p:cNvPr id="30" name="Graphic 11" descr="Flag1 with solid fill">
            <a:extLst>
              <a:ext uri="{FF2B5EF4-FFF2-40B4-BE49-F238E27FC236}">
                <a16:creationId xmlns:a16="http://schemas.microsoft.com/office/drawing/2014/main" id="{5246BD0F-E543-F863-A8E1-E949EC24AB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72309" y="3744729"/>
            <a:ext cx="830004" cy="830004"/>
          </a:xfrm>
          <a:prstGeom prst="rect">
            <a:avLst/>
          </a:prstGeom>
        </p:spPr>
      </p:pic>
      <p:sp>
        <p:nvSpPr>
          <p:cNvPr id="31" name="Rectangle 14">
            <a:extLst>
              <a:ext uri="{FF2B5EF4-FFF2-40B4-BE49-F238E27FC236}">
                <a16:creationId xmlns:a16="http://schemas.microsoft.com/office/drawing/2014/main" id="{A70E7B3C-88E8-E016-7BDE-2B389A47550E}"/>
              </a:ext>
            </a:extLst>
          </p:cNvPr>
          <p:cNvSpPr/>
          <p:nvPr/>
        </p:nvSpPr>
        <p:spPr>
          <a:xfrm>
            <a:off x="3771551" y="3093042"/>
            <a:ext cx="3323403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="1" noProof="0" dirty="0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Joint </a:t>
            </a:r>
            <a:r>
              <a:rPr lang="hr-HR" b="1" noProof="0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degree</a:t>
            </a:r>
            <a:r>
              <a:rPr lang="hr-HR" b="1" noProof="0" dirty="0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hr-HR" b="1" noProof="0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with</a:t>
            </a:r>
            <a:r>
              <a:rPr lang="hr-HR" b="1" noProof="0" dirty="0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br>
              <a:rPr lang="hr-HR" b="1" noProof="0" dirty="0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</a:br>
            <a:r>
              <a:rPr lang="hr-HR" b="1" noProof="0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the</a:t>
            </a:r>
            <a:r>
              <a:rPr lang="hr-HR" b="1" noProof="0" dirty="0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 European </a:t>
            </a:r>
            <a:r>
              <a:rPr lang="hr-HR" b="1" noProof="0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label</a:t>
            </a:r>
            <a:endParaRPr kumimoji="0" lang="hr-HR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Graphic 37" descr="User with solid fill">
            <a:extLst>
              <a:ext uri="{FF2B5EF4-FFF2-40B4-BE49-F238E27FC236}">
                <a16:creationId xmlns:a16="http://schemas.microsoft.com/office/drawing/2014/main" id="{F0F4C7B5-4BED-6987-D0D2-48704C639B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71980" y="4412713"/>
            <a:ext cx="932299" cy="932299"/>
          </a:xfrm>
          <a:prstGeom prst="rect">
            <a:avLst/>
          </a:prstGeom>
        </p:spPr>
      </p:pic>
      <p:pic>
        <p:nvPicPr>
          <p:cNvPr id="34" name="Graphic 39" descr="Document outline">
            <a:extLst>
              <a:ext uri="{FF2B5EF4-FFF2-40B4-BE49-F238E27FC236}">
                <a16:creationId xmlns:a16="http://schemas.microsoft.com/office/drawing/2014/main" id="{423600E6-20B2-599D-ECAF-C36FA70B6F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993289" y="5187880"/>
            <a:ext cx="955405" cy="955405"/>
          </a:xfrm>
          <a:prstGeom prst="rect">
            <a:avLst/>
          </a:prstGeom>
        </p:spPr>
      </p:pic>
      <p:sp>
        <p:nvSpPr>
          <p:cNvPr id="35" name="Rectangle 40">
            <a:extLst>
              <a:ext uri="{FF2B5EF4-FFF2-40B4-BE49-F238E27FC236}">
                <a16:creationId xmlns:a16="http://schemas.microsoft.com/office/drawing/2014/main" id="{A8C746D7-26C9-133E-056F-8F24D65BF9A1}"/>
              </a:ext>
            </a:extLst>
          </p:cNvPr>
          <p:cNvSpPr/>
          <p:nvPr/>
        </p:nvSpPr>
        <p:spPr>
          <a:xfrm>
            <a:off x="3654277" y="6051970"/>
            <a:ext cx="3666067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="1" dirty="0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European </a:t>
            </a:r>
            <a:r>
              <a:rPr lang="hr-HR" b="1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degree</a:t>
            </a:r>
            <a:endParaRPr kumimoji="0" lang="hr-HR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 47">
            <a:extLst>
              <a:ext uri="{FF2B5EF4-FFF2-40B4-BE49-F238E27FC236}">
                <a16:creationId xmlns:a16="http://schemas.microsoft.com/office/drawing/2014/main" id="{34302D10-3D0D-4019-FEB6-E61EA155784F}"/>
              </a:ext>
            </a:extLst>
          </p:cNvPr>
          <p:cNvSpPr/>
          <p:nvPr/>
        </p:nvSpPr>
        <p:spPr>
          <a:xfrm>
            <a:off x="7455518" y="5192869"/>
            <a:ext cx="1997893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="1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Graduate</a:t>
            </a:r>
            <a:endParaRPr kumimoji="0" lang="hr-HR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angle 48">
            <a:extLst>
              <a:ext uri="{FF2B5EF4-FFF2-40B4-BE49-F238E27FC236}">
                <a16:creationId xmlns:a16="http://schemas.microsoft.com/office/drawing/2014/main" id="{4D2ABEEB-C25C-BB7D-1172-82BC6E0EFD71}"/>
              </a:ext>
            </a:extLst>
          </p:cNvPr>
          <p:cNvSpPr/>
          <p:nvPr/>
        </p:nvSpPr>
        <p:spPr>
          <a:xfrm rot="3408420">
            <a:off x="1041521" y="3803730"/>
            <a:ext cx="1633963" cy="34406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600" i="1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complies</a:t>
            </a:r>
            <a:r>
              <a:rPr lang="hr-HR" sz="1600" i="1" dirty="0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hr-HR" sz="1600" i="1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with</a:t>
            </a:r>
            <a:endParaRPr kumimoji="0" lang="hr-HR" sz="16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cxnSp>
        <p:nvCxnSpPr>
          <p:cNvPr id="56" name="Straight Arrow Connector 10">
            <a:extLst>
              <a:ext uri="{FF2B5EF4-FFF2-40B4-BE49-F238E27FC236}">
                <a16:creationId xmlns:a16="http://schemas.microsoft.com/office/drawing/2014/main" id="{B060E724-61D1-09C2-1C0A-2769427F4182}"/>
              </a:ext>
            </a:extLst>
          </p:cNvPr>
          <p:cNvCxnSpPr>
            <a:cxnSpLocks/>
          </p:cNvCxnSpPr>
          <p:nvPr/>
        </p:nvCxnSpPr>
        <p:spPr>
          <a:xfrm>
            <a:off x="4177951" y="4218184"/>
            <a:ext cx="872927" cy="0"/>
          </a:xfrm>
          <a:prstGeom prst="straightConnector1">
            <a:avLst/>
          </a:prstGeom>
          <a:ln w="50800">
            <a:solidFill>
              <a:srgbClr val="00206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10">
            <a:extLst>
              <a:ext uri="{FF2B5EF4-FFF2-40B4-BE49-F238E27FC236}">
                <a16:creationId xmlns:a16="http://schemas.microsoft.com/office/drawing/2014/main" id="{0BDCCF33-F420-916C-A260-7B7C0FA6EE37}"/>
              </a:ext>
            </a:extLst>
          </p:cNvPr>
          <p:cNvCxnSpPr>
            <a:cxnSpLocks/>
          </p:cNvCxnSpPr>
          <p:nvPr/>
        </p:nvCxnSpPr>
        <p:spPr>
          <a:xfrm>
            <a:off x="2814277" y="4936632"/>
            <a:ext cx="1363674" cy="0"/>
          </a:xfrm>
          <a:prstGeom prst="straightConnector1">
            <a:avLst/>
          </a:prstGeom>
          <a:ln w="50800">
            <a:solidFill>
              <a:srgbClr val="00206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48">
            <a:extLst>
              <a:ext uri="{FF2B5EF4-FFF2-40B4-BE49-F238E27FC236}">
                <a16:creationId xmlns:a16="http://schemas.microsoft.com/office/drawing/2014/main" id="{C2757FE4-3D5E-C134-CA5B-15873B30A0F4}"/>
              </a:ext>
            </a:extLst>
          </p:cNvPr>
          <p:cNvSpPr/>
          <p:nvPr/>
        </p:nvSpPr>
        <p:spPr>
          <a:xfrm>
            <a:off x="2621183" y="4613883"/>
            <a:ext cx="1633963" cy="34406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600" i="1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awards</a:t>
            </a:r>
            <a:endParaRPr kumimoji="0" lang="hr-HR" sz="16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cxnSp>
        <p:nvCxnSpPr>
          <p:cNvPr id="62" name="Straight Arrow Connector 10">
            <a:extLst>
              <a:ext uri="{FF2B5EF4-FFF2-40B4-BE49-F238E27FC236}">
                <a16:creationId xmlns:a16="http://schemas.microsoft.com/office/drawing/2014/main" id="{2C1D38C8-574C-71B8-55A1-08F02A822F06}"/>
              </a:ext>
            </a:extLst>
          </p:cNvPr>
          <p:cNvCxnSpPr>
            <a:cxnSpLocks/>
          </p:cNvCxnSpPr>
          <p:nvPr/>
        </p:nvCxnSpPr>
        <p:spPr>
          <a:xfrm flipV="1">
            <a:off x="4177951" y="4191514"/>
            <a:ext cx="0" cy="766438"/>
          </a:xfrm>
          <a:prstGeom prst="straightConnector1">
            <a:avLst/>
          </a:prstGeom>
          <a:ln w="50800">
            <a:solidFill>
              <a:srgbClr val="00206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10">
            <a:extLst>
              <a:ext uri="{FF2B5EF4-FFF2-40B4-BE49-F238E27FC236}">
                <a16:creationId xmlns:a16="http://schemas.microsoft.com/office/drawing/2014/main" id="{0D08B711-C90B-033A-BB88-C2F9CB372397}"/>
              </a:ext>
            </a:extLst>
          </p:cNvPr>
          <p:cNvCxnSpPr>
            <a:cxnSpLocks/>
          </p:cNvCxnSpPr>
          <p:nvPr/>
        </p:nvCxnSpPr>
        <p:spPr>
          <a:xfrm flipV="1">
            <a:off x="4177951" y="4936632"/>
            <a:ext cx="0" cy="766438"/>
          </a:xfrm>
          <a:prstGeom prst="straightConnector1">
            <a:avLst/>
          </a:prstGeom>
          <a:ln w="50800">
            <a:solidFill>
              <a:srgbClr val="00206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10">
            <a:extLst>
              <a:ext uri="{FF2B5EF4-FFF2-40B4-BE49-F238E27FC236}">
                <a16:creationId xmlns:a16="http://schemas.microsoft.com/office/drawing/2014/main" id="{11C050C0-75EF-4853-EDF8-B707915B484F}"/>
              </a:ext>
            </a:extLst>
          </p:cNvPr>
          <p:cNvCxnSpPr>
            <a:cxnSpLocks/>
          </p:cNvCxnSpPr>
          <p:nvPr/>
        </p:nvCxnSpPr>
        <p:spPr>
          <a:xfrm>
            <a:off x="4199382" y="5675509"/>
            <a:ext cx="872927" cy="0"/>
          </a:xfrm>
          <a:prstGeom prst="straightConnector1">
            <a:avLst/>
          </a:prstGeom>
          <a:ln w="50800">
            <a:solidFill>
              <a:srgbClr val="00206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10">
            <a:extLst>
              <a:ext uri="{FF2B5EF4-FFF2-40B4-BE49-F238E27FC236}">
                <a16:creationId xmlns:a16="http://schemas.microsoft.com/office/drawing/2014/main" id="{0872BDB9-A04C-F9BC-7568-662222CE6C59}"/>
              </a:ext>
            </a:extLst>
          </p:cNvPr>
          <p:cNvCxnSpPr>
            <a:cxnSpLocks/>
          </p:cNvCxnSpPr>
          <p:nvPr/>
        </p:nvCxnSpPr>
        <p:spPr>
          <a:xfrm>
            <a:off x="5748669" y="4235468"/>
            <a:ext cx="823913" cy="0"/>
          </a:xfrm>
          <a:prstGeom prst="straightConnector1">
            <a:avLst/>
          </a:prstGeom>
          <a:ln w="50800">
            <a:solidFill>
              <a:srgbClr val="00206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10">
            <a:extLst>
              <a:ext uri="{FF2B5EF4-FFF2-40B4-BE49-F238E27FC236}">
                <a16:creationId xmlns:a16="http://schemas.microsoft.com/office/drawing/2014/main" id="{F3F28548-8AEB-1FE9-D9F3-C5C4ACD1EFB8}"/>
              </a:ext>
            </a:extLst>
          </p:cNvPr>
          <p:cNvCxnSpPr>
            <a:cxnSpLocks/>
          </p:cNvCxnSpPr>
          <p:nvPr/>
        </p:nvCxnSpPr>
        <p:spPr>
          <a:xfrm flipV="1">
            <a:off x="6573431" y="4218184"/>
            <a:ext cx="0" cy="766438"/>
          </a:xfrm>
          <a:prstGeom prst="straightConnector1">
            <a:avLst/>
          </a:prstGeom>
          <a:ln w="50800">
            <a:solidFill>
              <a:srgbClr val="00206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10">
            <a:extLst>
              <a:ext uri="{FF2B5EF4-FFF2-40B4-BE49-F238E27FC236}">
                <a16:creationId xmlns:a16="http://schemas.microsoft.com/office/drawing/2014/main" id="{AFAD0AE3-F3E3-47E2-5812-B6E303125BBD}"/>
              </a:ext>
            </a:extLst>
          </p:cNvPr>
          <p:cNvCxnSpPr>
            <a:cxnSpLocks/>
          </p:cNvCxnSpPr>
          <p:nvPr/>
        </p:nvCxnSpPr>
        <p:spPr>
          <a:xfrm flipV="1">
            <a:off x="6572582" y="4936632"/>
            <a:ext cx="0" cy="766438"/>
          </a:xfrm>
          <a:prstGeom prst="straightConnector1">
            <a:avLst/>
          </a:prstGeom>
          <a:ln w="50800">
            <a:solidFill>
              <a:srgbClr val="00206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10">
            <a:extLst>
              <a:ext uri="{FF2B5EF4-FFF2-40B4-BE49-F238E27FC236}">
                <a16:creationId xmlns:a16="http://schemas.microsoft.com/office/drawing/2014/main" id="{CFC710CC-73D2-BE05-52E9-DB236E696F66}"/>
              </a:ext>
            </a:extLst>
          </p:cNvPr>
          <p:cNvCxnSpPr>
            <a:cxnSpLocks/>
          </p:cNvCxnSpPr>
          <p:nvPr/>
        </p:nvCxnSpPr>
        <p:spPr>
          <a:xfrm>
            <a:off x="5862969" y="5703070"/>
            <a:ext cx="709613" cy="0"/>
          </a:xfrm>
          <a:prstGeom prst="straightConnector1">
            <a:avLst/>
          </a:prstGeom>
          <a:ln w="50800">
            <a:solidFill>
              <a:srgbClr val="00206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10">
            <a:extLst>
              <a:ext uri="{FF2B5EF4-FFF2-40B4-BE49-F238E27FC236}">
                <a16:creationId xmlns:a16="http://schemas.microsoft.com/office/drawing/2014/main" id="{48F37DDE-27FD-44F1-D014-4E3F438BC78A}"/>
              </a:ext>
            </a:extLst>
          </p:cNvPr>
          <p:cNvCxnSpPr>
            <a:cxnSpLocks/>
          </p:cNvCxnSpPr>
          <p:nvPr/>
        </p:nvCxnSpPr>
        <p:spPr>
          <a:xfrm>
            <a:off x="6572582" y="4949332"/>
            <a:ext cx="1399398" cy="0"/>
          </a:xfrm>
          <a:prstGeom prst="straightConnector1">
            <a:avLst/>
          </a:prstGeom>
          <a:ln w="50800">
            <a:solidFill>
              <a:srgbClr val="00206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10">
            <a:extLst>
              <a:ext uri="{FF2B5EF4-FFF2-40B4-BE49-F238E27FC236}">
                <a16:creationId xmlns:a16="http://schemas.microsoft.com/office/drawing/2014/main" id="{F84B12BF-FEB0-DDF8-07C9-AB4D990FD3AC}"/>
              </a:ext>
            </a:extLst>
          </p:cNvPr>
          <p:cNvCxnSpPr>
            <a:cxnSpLocks/>
          </p:cNvCxnSpPr>
          <p:nvPr/>
        </p:nvCxnSpPr>
        <p:spPr>
          <a:xfrm flipH="1">
            <a:off x="2338012" y="3335455"/>
            <a:ext cx="731225" cy="1170720"/>
          </a:xfrm>
          <a:prstGeom prst="straightConnector1">
            <a:avLst/>
          </a:prstGeom>
          <a:ln w="50800">
            <a:solidFill>
              <a:srgbClr val="00206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48">
            <a:extLst>
              <a:ext uri="{FF2B5EF4-FFF2-40B4-BE49-F238E27FC236}">
                <a16:creationId xmlns:a16="http://schemas.microsoft.com/office/drawing/2014/main" id="{131F88CB-6C13-7BA6-A6EB-12FDB6B83334}"/>
              </a:ext>
            </a:extLst>
          </p:cNvPr>
          <p:cNvSpPr/>
          <p:nvPr/>
        </p:nvSpPr>
        <p:spPr>
          <a:xfrm rot="18130206">
            <a:off x="2044234" y="3732758"/>
            <a:ext cx="1633963" cy="34406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600" i="1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confirmed</a:t>
            </a:r>
            <a:r>
              <a:rPr lang="hr-HR" sz="1600" i="1" dirty="0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hr-HR" sz="1600" i="1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by</a:t>
            </a:r>
            <a:endParaRPr kumimoji="0" lang="hr-HR" sz="16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CC913EBD-3D7D-50A2-81BF-57220ADCACF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46001" y="2388659"/>
            <a:ext cx="1034814" cy="905131"/>
          </a:xfrm>
          <a:prstGeom prst="rect">
            <a:avLst/>
          </a:prstGeom>
        </p:spPr>
      </p:pic>
      <p:sp>
        <p:nvSpPr>
          <p:cNvPr id="88" name="Rectangle 6">
            <a:extLst>
              <a:ext uri="{FF2B5EF4-FFF2-40B4-BE49-F238E27FC236}">
                <a16:creationId xmlns:a16="http://schemas.microsoft.com/office/drawing/2014/main" id="{E7F92BFB-85E7-2751-5AFB-8A1AEBC2C296}"/>
              </a:ext>
            </a:extLst>
          </p:cNvPr>
          <p:cNvSpPr/>
          <p:nvPr/>
        </p:nvSpPr>
        <p:spPr>
          <a:xfrm>
            <a:off x="2280604" y="1745769"/>
            <a:ext cx="1947975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="1" noProof="0" dirty="0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EQAR-</a:t>
            </a:r>
            <a:r>
              <a:rPr lang="hr-HR" b="1" noProof="0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registered</a:t>
            </a:r>
            <a:r>
              <a:rPr lang="hr-HR" b="1" noProof="0" dirty="0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 QA </a:t>
            </a:r>
            <a:r>
              <a:rPr lang="hr-HR" b="1" noProof="0" dirty="0" err="1">
                <a:solidFill>
                  <a:srgbClr val="002060"/>
                </a:solidFill>
                <a:ea typeface="Source Sans Pro" panose="020B0503030403020204" pitchFamily="34" charset="0"/>
                <a:cs typeface="Calibri" panose="020F0502020204030204" pitchFamily="34" charset="0"/>
              </a:rPr>
              <a:t>agency</a:t>
            </a:r>
            <a:endParaRPr kumimoji="0" lang="hr-HR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8549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EQAR%20presentation_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3_09_26 EQAR Lauwick Presentation" id="{21BCE02F-AE3C-CB4F-8893-6423B195ACC1}" vid="{16D9CF7B-3902-B347-8F72-6EF2E567C7DD}"/>
    </a:ext>
  </a:ext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Eurostile LT Std"/>
        <a:ea typeface=""/>
        <a:cs typeface="Arial"/>
      </a:majorFont>
      <a:minorFont>
        <a:latin typeface="DINPro-Regular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1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effectLst/>
            <a:latin typeface="DINPro" pitchFamily="32" charset="0"/>
            <a:cs typeface="Arial Unicode MS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1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effectLst/>
            <a:latin typeface="DINPro" pitchFamily="32" charset="0"/>
            <a:cs typeface="Arial Unicode MS" pitchFamily="3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EQAR presentation_</Template>
  <TotalTime>521</TotalTime>
  <Words>599</Words>
  <Application>Microsoft Office PowerPoint</Application>
  <PresentationFormat>On-screen Show (4:3)</PresentationFormat>
  <Paragraphs>97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Arial</vt:lpstr>
      <vt:lpstr>Calibri</vt:lpstr>
      <vt:lpstr>D-DIN-PRO</vt:lpstr>
      <vt:lpstr>D-DIN-PRO SemiBold</vt:lpstr>
      <vt:lpstr>DINPro</vt:lpstr>
      <vt:lpstr>DINPro-Regular</vt:lpstr>
      <vt:lpstr>Eurostile LT Std</vt:lpstr>
      <vt:lpstr>Source Sans Pro</vt:lpstr>
      <vt:lpstr>Times New Roman</vt:lpstr>
      <vt:lpstr>Verdana</vt:lpstr>
      <vt:lpstr>Wingdings</vt:lpstr>
      <vt:lpstr>EQAR%20presentation_</vt:lpstr>
      <vt:lpstr>Office Theme</vt:lpstr>
      <vt:lpstr>EQAR’s contribution to the European degree initiative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Final comments or questions?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EQAR’s contribution to the new working cycle of the BFUG</dc:title>
  <dc:subject/>
  <dc:creator>Stéphane Lauwick</dc:creator>
  <cp:keywords/>
  <dc:description>Copyright by EQAR - made available under the Creative Commons Attribution-Share Alike 2.0 license (http://creativecommons.org/licenses/by-sa/2.0/be/deed.en_GB)</dc:description>
  <cp:lastModifiedBy>Aleksandar Šušnjar</cp:lastModifiedBy>
  <cp:revision>8</cp:revision>
  <cp:lastPrinted>2023-09-26T07:05:53Z</cp:lastPrinted>
  <dcterms:created xsi:type="dcterms:W3CDTF">2024-10-26T12:18:08Z</dcterms:created>
  <dcterms:modified xsi:type="dcterms:W3CDTF">2024-10-27T23:04:24Z</dcterms:modified>
  <cp:category/>
</cp:coreProperties>
</file>