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76" r:id="rId4"/>
    <p:sldId id="275" r:id="rId5"/>
    <p:sldId id="278" r:id="rId6"/>
    <p:sldId id="279" r:id="rId7"/>
    <p:sldId id="280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8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1" autoAdjust="0"/>
    <p:restoredTop sz="94818" autoAdjust="0"/>
  </p:normalViewPr>
  <p:slideViewPr>
    <p:cSldViewPr snapToGrid="0" snapToObjects="1">
      <p:cViewPr varScale="1">
        <p:scale>
          <a:sx n="115" d="100"/>
          <a:sy n="115" d="100"/>
        </p:scale>
        <p:origin x="1956" y="108"/>
      </p:cViewPr>
      <p:guideLst>
        <p:guide orient="horz" pos="698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24.10.2024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8" name="Grafik 7" descr="Federal Ministry Republic of Austria, Education, Science and Research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4"/>
          <a:stretch/>
        </p:blipFill>
        <p:spPr bwMode="auto">
          <a:xfrm>
            <a:off x="5292000" y="432000"/>
            <a:ext cx="1476000" cy="44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24.10.2024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674688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1" y="1148400"/>
            <a:ext cx="9144000" cy="57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766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2" y="1955076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01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647826" y="2056965"/>
            <a:ext cx="2335452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2" y="3332300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02</a:t>
            </a:r>
            <a:endParaRPr lang="de-AT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47826" y="3440423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2" y="4721557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03</a:t>
            </a:r>
            <a:endParaRPr lang="de-AT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1647826" y="4823882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560857" y="1955076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04</a:t>
            </a:r>
            <a:endParaRPr lang="de-AT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1"/>
          </p:nvPr>
        </p:nvSpPr>
        <p:spPr>
          <a:xfrm>
            <a:off x="5668681" y="2056965"/>
            <a:ext cx="2335452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560857" y="3332300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05</a:t>
            </a:r>
            <a:endParaRPr lang="de-AT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668681" y="3440423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560857" y="4721557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/>
            </a:lvl1pPr>
          </a:lstStyle>
          <a:p>
            <a:pPr lvl="0"/>
            <a:r>
              <a:rPr lang="de-AT" dirty="0" smtClean="0"/>
              <a:t>06</a:t>
            </a:r>
            <a:endParaRPr lang="de-AT" dirty="0"/>
          </a:p>
        </p:txBody>
      </p:sp>
      <p:sp>
        <p:nvSpPr>
          <p:cNvPr id="23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668681" y="4823882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3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1148400"/>
            <a:ext cx="9144000" cy="57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>
              <a:solidFill>
                <a:schemeClr val="bg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2" y="1955076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01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647826" y="2056965"/>
            <a:ext cx="2335452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2" y="3332300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02</a:t>
            </a:r>
            <a:endParaRPr lang="de-AT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47826" y="3440423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2" y="4721557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03</a:t>
            </a:r>
            <a:endParaRPr lang="de-AT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1647826" y="4823882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560857" y="1955076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04</a:t>
            </a:r>
            <a:endParaRPr lang="de-AT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1"/>
          </p:nvPr>
        </p:nvSpPr>
        <p:spPr>
          <a:xfrm>
            <a:off x="5668681" y="2056965"/>
            <a:ext cx="2335452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560857" y="3332300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05</a:t>
            </a:r>
            <a:endParaRPr lang="de-AT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668681" y="3440423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560857" y="4721557"/>
            <a:ext cx="881063" cy="117686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6600">
                <a:solidFill>
                  <a:schemeClr val="bg2"/>
                </a:solidFill>
              </a:defRPr>
            </a:lvl1pPr>
          </a:lstStyle>
          <a:p>
            <a:pPr lvl="0"/>
            <a:r>
              <a:rPr lang="de-AT" dirty="0" smtClean="0"/>
              <a:t>06</a:t>
            </a:r>
            <a:endParaRPr lang="de-AT" dirty="0"/>
          </a:p>
        </p:txBody>
      </p:sp>
      <p:sp>
        <p:nvSpPr>
          <p:cNvPr id="23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668681" y="4823882"/>
            <a:ext cx="2335453" cy="1174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3"/>
            <a:ext cx="814522" cy="2667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5334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2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5136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8000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720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" y="1147965"/>
            <a:ext cx="9144000" cy="5710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8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5600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Federal Ministry Republic of Austria, Education, Science and Research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4"/>
          <a:stretch/>
        </p:blipFill>
        <p:spPr bwMode="auto">
          <a:xfrm>
            <a:off x="226800" y="208801"/>
            <a:ext cx="3030855" cy="906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8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5600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Federal Ministry Republic of Austria, Education, Science and Research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4"/>
          <a:stretch/>
        </p:blipFill>
        <p:spPr bwMode="auto">
          <a:xfrm>
            <a:off x="226800" y="208801"/>
            <a:ext cx="3030855" cy="906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162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1" y="1317600"/>
            <a:ext cx="7978525" cy="82945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Titelmasterformat durch Klicken bearbeiten (in weiß)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1" y="1148400"/>
            <a:ext cx="9143999" cy="5709600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985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540002" y="1317600"/>
            <a:ext cx="7978525" cy="55112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539999" y="2077200"/>
            <a:ext cx="2289177" cy="542400"/>
          </a:xfrm>
          <a:prstGeom prst="rect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39999" y="2077200"/>
            <a:ext cx="2289177" cy="60875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540001" y="2619601"/>
            <a:ext cx="2289174" cy="3439372"/>
          </a:xfrm>
          <a:prstGeom prst="rect">
            <a:avLst/>
          </a:prstGeom>
          <a:solidFill>
            <a:srgbClr val="EB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40001" y="2764800"/>
            <a:ext cx="2289175" cy="3294170"/>
          </a:xfrm>
        </p:spPr>
        <p:txBody>
          <a:bodyPr lIns="108000" rIns="108000"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8" name="Rechteck 17"/>
          <p:cNvSpPr/>
          <p:nvPr userDrawn="1"/>
        </p:nvSpPr>
        <p:spPr>
          <a:xfrm>
            <a:off x="3387702" y="2077200"/>
            <a:ext cx="2289177" cy="542400"/>
          </a:xfrm>
          <a:prstGeom prst="rect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28"/>
          </p:nvPr>
        </p:nvSpPr>
        <p:spPr>
          <a:xfrm>
            <a:off x="3387702" y="2077200"/>
            <a:ext cx="2289177" cy="60875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Rechteck 24"/>
          <p:cNvSpPr/>
          <p:nvPr userDrawn="1"/>
        </p:nvSpPr>
        <p:spPr>
          <a:xfrm>
            <a:off x="3397950" y="2619600"/>
            <a:ext cx="2289174" cy="3439373"/>
          </a:xfrm>
          <a:prstGeom prst="rect">
            <a:avLst/>
          </a:prstGeom>
          <a:solidFill>
            <a:srgbClr val="EB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384676" y="2764800"/>
            <a:ext cx="2289175" cy="3294173"/>
          </a:xfrm>
        </p:spPr>
        <p:txBody>
          <a:bodyPr lIns="108000" rIns="108000"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6227642" y="2077200"/>
            <a:ext cx="2289177" cy="542400"/>
          </a:xfrm>
          <a:prstGeom prst="rect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27"/>
          </p:nvPr>
        </p:nvSpPr>
        <p:spPr>
          <a:xfrm>
            <a:off x="6227644" y="2077200"/>
            <a:ext cx="2289175" cy="60875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6" name="Rechteck 25"/>
          <p:cNvSpPr/>
          <p:nvPr userDrawn="1"/>
        </p:nvSpPr>
        <p:spPr>
          <a:xfrm>
            <a:off x="6224613" y="2619601"/>
            <a:ext cx="2289174" cy="3439370"/>
          </a:xfrm>
          <a:prstGeom prst="rect">
            <a:avLst/>
          </a:prstGeom>
          <a:solidFill>
            <a:srgbClr val="EB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800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26"/>
          </p:nvPr>
        </p:nvSpPr>
        <p:spPr>
          <a:xfrm>
            <a:off x="6227645" y="2764800"/>
            <a:ext cx="2289175" cy="3294173"/>
          </a:xfrm>
        </p:spPr>
        <p:txBody>
          <a:bodyPr lIns="108000" rIns="108000"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3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7782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7"/>
          </p:nvPr>
        </p:nvSpPr>
        <p:spPr>
          <a:xfrm>
            <a:off x="540001" y="2055715"/>
            <a:ext cx="882000" cy="1176000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1647826" y="2056965"/>
            <a:ext cx="3413125" cy="1174751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Bildplatzhalter 9"/>
          <p:cNvSpPr>
            <a:spLocks noGrp="1"/>
          </p:cNvSpPr>
          <p:nvPr>
            <p:ph type="pic" sz="quarter" idx="18"/>
          </p:nvPr>
        </p:nvSpPr>
        <p:spPr>
          <a:xfrm>
            <a:off x="540001" y="3439173"/>
            <a:ext cx="882000" cy="1176000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47826" y="3440423"/>
            <a:ext cx="3413125" cy="1174751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9"/>
          </p:nvPr>
        </p:nvSpPr>
        <p:spPr>
          <a:xfrm>
            <a:off x="540000" y="4827416"/>
            <a:ext cx="882000" cy="1176000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1647826" y="4823882"/>
            <a:ext cx="3413125" cy="1174751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9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3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37373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2077200"/>
            <a:ext cx="5990589" cy="406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6789420" y="2077200"/>
            <a:ext cx="1729105" cy="40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2215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540002" y="1317600"/>
            <a:ext cx="7978525" cy="5508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Richtungspfeil 6"/>
          <p:cNvSpPr/>
          <p:nvPr userDrawn="1"/>
        </p:nvSpPr>
        <p:spPr>
          <a:xfrm>
            <a:off x="540000" y="2052000"/>
            <a:ext cx="2485036" cy="542793"/>
          </a:xfrm>
          <a:prstGeom prst="homePlate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540000" y="2077200"/>
            <a:ext cx="2289175" cy="60875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2"/>
          </p:nvPr>
        </p:nvSpPr>
        <p:spPr>
          <a:xfrm>
            <a:off x="540001" y="2764800"/>
            <a:ext cx="2289175" cy="3294173"/>
          </a:xfr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Richtungspfeil 12"/>
          <p:cNvSpPr/>
          <p:nvPr userDrawn="1"/>
        </p:nvSpPr>
        <p:spPr>
          <a:xfrm>
            <a:off x="3384675" y="2052000"/>
            <a:ext cx="2485036" cy="542793"/>
          </a:xfrm>
          <a:prstGeom prst="homePlate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5"/>
          </p:nvPr>
        </p:nvSpPr>
        <p:spPr>
          <a:xfrm>
            <a:off x="3384675" y="2077200"/>
            <a:ext cx="2289175" cy="60875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4"/>
          </p:nvPr>
        </p:nvSpPr>
        <p:spPr>
          <a:xfrm>
            <a:off x="3384676" y="2764800"/>
            <a:ext cx="2289175" cy="3294173"/>
          </a:xfr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Richtungspfeil 13"/>
          <p:cNvSpPr/>
          <p:nvPr userDrawn="1"/>
        </p:nvSpPr>
        <p:spPr>
          <a:xfrm>
            <a:off x="6227644" y="2052000"/>
            <a:ext cx="2485036" cy="542793"/>
          </a:xfrm>
          <a:prstGeom prst="homePlate">
            <a:avLst/>
          </a:prstGeom>
          <a:solidFill>
            <a:srgbClr val="E632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27"/>
          </p:nvPr>
        </p:nvSpPr>
        <p:spPr>
          <a:xfrm>
            <a:off x="6227644" y="2077200"/>
            <a:ext cx="2289175" cy="608759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26"/>
          </p:nvPr>
        </p:nvSpPr>
        <p:spPr>
          <a:xfrm>
            <a:off x="6227645" y="2764800"/>
            <a:ext cx="2289175" cy="3294173"/>
          </a:xfr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3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5105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7200"/>
            <a:ext cx="7978525" cy="40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fik 10" descr="Federal Ministry Republic of Austria, Education, Science and Research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4"/>
          <a:stretch/>
        </p:blipFill>
        <p:spPr bwMode="auto">
          <a:xfrm>
            <a:off x="316800" y="208800"/>
            <a:ext cx="2034000" cy="608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14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16" r:id="rId12"/>
    <p:sldLayoutId id="2147483717" r:id="rId13"/>
    <p:sldLayoutId id="2147483721" r:id="rId14"/>
    <p:sldLayoutId id="2147483722" r:id="rId15"/>
    <p:sldLayoutId id="2147483718" r:id="rId16"/>
    <p:sldLayoutId id="2147483720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999" y="1270800"/>
            <a:ext cx="7978526" cy="171262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GB" sz="2000" dirty="0">
                <a:solidFill>
                  <a:schemeClr val="accent1"/>
                </a:solidFill>
              </a:rPr>
              <a:t>European Approach for Quality Assurance of Joint Programmes in Austria</a:t>
            </a:r>
            <a:endParaRPr lang="de-AT" sz="2000" dirty="0">
              <a:solidFill>
                <a:schemeClr val="accent1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Andreas Neuhold, </a:t>
            </a:r>
            <a:r>
              <a:rPr lang="de-DE" dirty="0" smtClean="0"/>
              <a:t>28/10/2024</a:t>
            </a:r>
          </a:p>
          <a:p>
            <a:r>
              <a:rPr lang="de-DE" sz="1100" dirty="0" smtClean="0"/>
              <a:t>andreas.neuhold@bmbwf.gv.at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Legal situation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953491"/>
            <a:ext cx="7978775" cy="419170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In 2021, there was an amendment to the law </a:t>
            </a:r>
            <a:r>
              <a:rPr lang="en-US" dirty="0" smtClean="0"/>
              <a:t>with </a:t>
            </a:r>
            <a:r>
              <a:rPr lang="en-US" dirty="0"/>
              <a:t>regard to the European approach </a:t>
            </a:r>
            <a:r>
              <a:rPr lang="en-US" dirty="0" smtClean="0"/>
              <a:t>for </a:t>
            </a:r>
            <a:r>
              <a:rPr lang="en-US" dirty="0"/>
              <a:t>quality assurance </a:t>
            </a:r>
            <a:r>
              <a:rPr lang="en-US" dirty="0" smtClean="0"/>
              <a:t>of joint programmes (Act </a:t>
            </a:r>
            <a:r>
              <a:rPr lang="en-US" dirty="0"/>
              <a:t>on Quality Assurance in Higher Education – HS-QSG)</a:t>
            </a:r>
            <a:endParaRPr lang="en-US" dirty="0" smtClean="0"/>
          </a:p>
          <a:p>
            <a:pPr lvl="2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n-GB" sz="1400" dirty="0" smtClean="0"/>
              <a:t>For </a:t>
            </a:r>
            <a:r>
              <a:rPr lang="en-GB" sz="1400" dirty="0"/>
              <a:t>the accreditation of joint programmes at </a:t>
            </a:r>
            <a:r>
              <a:rPr lang="en-GB" sz="1400" b="1" dirty="0"/>
              <a:t>universities of applied sciences</a:t>
            </a:r>
            <a:r>
              <a:rPr lang="en-GB" sz="1400" dirty="0"/>
              <a:t> </a:t>
            </a:r>
            <a:r>
              <a:rPr lang="en-GB" sz="1400" dirty="0" smtClean="0"/>
              <a:t>(UAS) and </a:t>
            </a:r>
            <a:r>
              <a:rPr lang="en-GB" sz="1400" b="1" dirty="0"/>
              <a:t>private higher education institutions </a:t>
            </a:r>
            <a:r>
              <a:rPr lang="en-GB" sz="1400" dirty="0"/>
              <a:t>(private universities are subsumed under this heading), the national agency AQ Austria can set up a procedure according to the European Approach for QA of </a:t>
            </a:r>
            <a:r>
              <a:rPr lang="en-GB" sz="1400" dirty="0" smtClean="0"/>
              <a:t>JP in </a:t>
            </a:r>
            <a:r>
              <a:rPr lang="en-GB" sz="1400" dirty="0"/>
              <a:t>difference to “normal” </a:t>
            </a:r>
            <a:r>
              <a:rPr lang="en-GB" sz="1400" dirty="0" smtClean="0"/>
              <a:t>national programme </a:t>
            </a:r>
            <a:r>
              <a:rPr lang="en-GB" sz="1400" dirty="0"/>
              <a:t>accreditations. </a:t>
            </a:r>
            <a:endParaRPr lang="en-GB" sz="1400" dirty="0" smtClean="0"/>
          </a:p>
          <a:p>
            <a:pPr lvl="2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n-GB" sz="1400" dirty="0" smtClean="0"/>
              <a:t>Therefore</a:t>
            </a:r>
            <a:r>
              <a:rPr lang="en-GB" sz="1400" dirty="0"/>
              <a:t>, the application of the European Approach </a:t>
            </a:r>
            <a:r>
              <a:rPr lang="en-GB" sz="1400" dirty="0" smtClean="0"/>
              <a:t>is </a:t>
            </a:r>
            <a:r>
              <a:rPr lang="en-GB" sz="1400" dirty="0"/>
              <a:t>possible for these two higher education sectors</a:t>
            </a:r>
            <a:r>
              <a:rPr lang="en-GB" sz="1400" dirty="0" smtClean="0"/>
              <a:t>.</a:t>
            </a:r>
          </a:p>
          <a:p>
            <a:pPr lvl="2">
              <a:buFont typeface="Symbol" panose="05050102010706020507" pitchFamily="18" charset="2"/>
              <a:buChar char=""/>
            </a:pPr>
            <a:r>
              <a:rPr lang="en-US" sz="1400" dirty="0"/>
              <a:t>In the case of </a:t>
            </a:r>
            <a:r>
              <a:rPr lang="en-US" sz="1400" b="1" dirty="0"/>
              <a:t>public universities</a:t>
            </a:r>
            <a:r>
              <a:rPr lang="en-US" sz="1400" dirty="0"/>
              <a:t>, there was no need for a change, as </a:t>
            </a:r>
            <a:r>
              <a:rPr lang="en-US" sz="1400" dirty="0" smtClean="0"/>
              <a:t>programme </a:t>
            </a:r>
            <a:r>
              <a:rPr lang="en-US" sz="1400" dirty="0"/>
              <a:t>accreditation is not mandatory for them.</a:t>
            </a:r>
            <a:endParaRPr lang="de-AT" sz="1400" dirty="0"/>
          </a:p>
          <a:p>
            <a:pPr lvl="2">
              <a:buFont typeface="Symbol" panose="05050102010706020507" pitchFamily="18" charset="2"/>
              <a:buChar char=""/>
            </a:pP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/>
          <a:p>
            <a:r>
              <a:rPr lang="de-AT" sz="1100" dirty="0" smtClean="0"/>
              <a:t>EQAR Members Dialogue 2024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Mandatory </a:t>
            </a:r>
            <a:r>
              <a:rPr lang="en-GB" sz="2000" dirty="0" smtClean="0"/>
              <a:t>programme accreditation</a:t>
            </a:r>
            <a:endParaRPr lang="en-GB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310938"/>
            <a:ext cx="7978775" cy="3665914"/>
          </a:xfrm>
        </p:spPr>
        <p:txBody>
          <a:bodyPr/>
          <a:lstStyle/>
          <a:p>
            <a:r>
              <a:rPr lang="en-GB" dirty="0" smtClean="0"/>
              <a:t>If </a:t>
            </a:r>
            <a:r>
              <a:rPr lang="en-GB" dirty="0"/>
              <a:t>universities of applied sciences or private higher education institutions wish to offer a </a:t>
            </a:r>
            <a:r>
              <a:rPr lang="en-GB" dirty="0" smtClean="0"/>
              <a:t>joint programme </a:t>
            </a:r>
            <a:r>
              <a:rPr lang="en-GB" dirty="0"/>
              <a:t>with one or more </a:t>
            </a:r>
            <a:r>
              <a:rPr lang="en-GB" dirty="0" smtClean="0"/>
              <a:t>recognised </a:t>
            </a:r>
            <a:r>
              <a:rPr lang="en-GB" dirty="0"/>
              <a:t>foreign </a:t>
            </a:r>
            <a:r>
              <a:rPr lang="en-GB" dirty="0" smtClean="0"/>
              <a:t>higher education institutions (HEI), </a:t>
            </a:r>
            <a:r>
              <a:rPr lang="en-GB" dirty="0"/>
              <a:t>the </a:t>
            </a:r>
            <a:r>
              <a:rPr lang="en-GB" dirty="0" smtClean="0"/>
              <a:t>national quality assurance agency (AQ </a:t>
            </a:r>
            <a:r>
              <a:rPr lang="en-GB" dirty="0"/>
              <a:t>Austria) may establish a procedure for programme accreditation </a:t>
            </a:r>
            <a:r>
              <a:rPr lang="en-GB" b="1" dirty="0"/>
              <a:t>in accordance with the </a:t>
            </a:r>
            <a:r>
              <a:rPr lang="en-GB" b="1" dirty="0" smtClean="0"/>
              <a:t>European Approach</a:t>
            </a:r>
            <a:r>
              <a:rPr lang="en-GB" dirty="0" smtClean="0"/>
              <a:t> </a:t>
            </a:r>
            <a:r>
              <a:rPr lang="en-GB" dirty="0"/>
              <a:t>- which deviates from the usual </a:t>
            </a:r>
            <a:r>
              <a:rPr lang="en-GB" dirty="0" smtClean="0"/>
              <a:t>national procedure.</a:t>
            </a:r>
          </a:p>
          <a:p>
            <a:pPr lvl="2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n-US" sz="1400" dirty="0" smtClean="0">
                <a:solidFill>
                  <a:srgbClr val="353536"/>
                </a:solidFill>
                <a:latin typeface="+mn-lt"/>
              </a:rPr>
              <a:t>The</a:t>
            </a:r>
            <a:r>
              <a:rPr lang="en-US" sz="1400" dirty="0">
                <a:solidFill>
                  <a:srgbClr val="353536"/>
                </a:solidFill>
                <a:latin typeface="+mn-lt"/>
              </a:rPr>
              <a:t> results of quality assurance procedures carried out in accordance with the European Approach </a:t>
            </a:r>
            <a:r>
              <a:rPr lang="en-US" sz="1400" dirty="0" smtClean="0">
                <a:latin typeface="+mn-lt"/>
              </a:rPr>
              <a:t>are </a:t>
            </a:r>
            <a:r>
              <a:rPr lang="en-US" sz="1400" dirty="0">
                <a:latin typeface="+mn-lt"/>
              </a:rPr>
              <a:t>to be </a:t>
            </a:r>
            <a:r>
              <a:rPr lang="en-US" sz="1400" dirty="0" smtClean="0">
                <a:latin typeface="+mn-lt"/>
              </a:rPr>
              <a:t>recognised </a:t>
            </a:r>
            <a:r>
              <a:rPr lang="en-US" sz="1400" dirty="0">
                <a:latin typeface="+mn-lt"/>
              </a:rPr>
              <a:t>in this context if they </a:t>
            </a:r>
            <a:r>
              <a:rPr lang="en-US" sz="1400" dirty="0" smtClean="0">
                <a:latin typeface="+mn-lt"/>
              </a:rPr>
              <a:t>have been </a:t>
            </a:r>
            <a:r>
              <a:rPr lang="en-US" sz="1400" dirty="0">
                <a:latin typeface="+mn-lt"/>
              </a:rPr>
              <a:t>carried out by a quality assurance agency registered in </a:t>
            </a:r>
            <a:r>
              <a:rPr lang="en-US" sz="1400" dirty="0" smtClean="0">
                <a:latin typeface="+mn-lt"/>
              </a:rPr>
              <a:t>EQAR.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/>
          <a:p>
            <a:r>
              <a:rPr lang="de-AT" sz="1100" dirty="0" smtClean="0"/>
              <a:t>EQAR Members Dialogue 2024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306559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920241"/>
            <a:ext cx="7978775" cy="4224960"/>
          </a:xfrm>
        </p:spPr>
        <p:txBody>
          <a:bodyPr/>
          <a:lstStyle/>
          <a:p>
            <a:pPr marL="252000" lvl="1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accent1"/>
                </a:solidFill>
                <a:ea typeface="+mj-ea"/>
              </a:rPr>
              <a:t>De facto</a:t>
            </a:r>
          </a:p>
          <a:p>
            <a:pPr lvl="1">
              <a:buFont typeface="Symbol" panose="05050102010706020507" pitchFamily="18" charset="2"/>
              <a:buChar char=""/>
            </a:pPr>
            <a:r>
              <a:rPr lang="en-US" sz="1400" dirty="0" smtClean="0"/>
              <a:t>The </a:t>
            </a:r>
            <a:r>
              <a:rPr lang="en-US" sz="1400" dirty="0"/>
              <a:t>national agency has already accepted a corresponding quality assurance procedure for a joint programme involving an Austrian HEI, which was carried out by another European agency registered in EQAR. </a:t>
            </a:r>
            <a:endParaRPr lang="en-US" sz="1400" dirty="0" smtClean="0"/>
          </a:p>
          <a:p>
            <a:pPr lvl="1">
              <a:buFont typeface="Symbol" panose="05050102010706020507" pitchFamily="18" charset="2"/>
              <a:buChar char=""/>
            </a:pPr>
            <a:r>
              <a:rPr lang="en-US" sz="1400" dirty="0" smtClean="0"/>
              <a:t>Several </a:t>
            </a:r>
            <a:r>
              <a:rPr lang="en-US" sz="1400" dirty="0"/>
              <a:t>public universities and </a:t>
            </a:r>
            <a:r>
              <a:rPr lang="en-US" sz="1400" dirty="0" smtClean="0"/>
              <a:t>universities of applied sciences are </a:t>
            </a:r>
            <a:r>
              <a:rPr lang="en-US" sz="1400" dirty="0"/>
              <a:t>also cooperating with AQ Austria in the preparation of joint programme accreditation within the framework of the European </a:t>
            </a:r>
            <a:r>
              <a:rPr lang="en-US" sz="1400" dirty="0" smtClean="0"/>
              <a:t>Approach</a:t>
            </a:r>
            <a:r>
              <a:rPr lang="en-US" sz="1400" dirty="0"/>
              <a:t>. </a:t>
            </a:r>
            <a:endParaRPr lang="de-A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1100" dirty="0" smtClean="0"/>
              <a:t>EQAR Members Dialogue 2024</a:t>
            </a:r>
            <a:endParaRPr lang="de-AT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850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European Universities – Joint programmes</a:t>
            </a:r>
            <a:endParaRPr lang="en-GB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17 </a:t>
            </a:r>
            <a:r>
              <a:rPr lang="en-US" dirty="0" smtClean="0"/>
              <a:t>HEI</a:t>
            </a:r>
            <a:r>
              <a:rPr lang="en-US" dirty="0"/>
              <a:t> from Austria are participating in one of these transnational </a:t>
            </a:r>
            <a:r>
              <a:rPr lang="en-US" dirty="0" smtClean="0"/>
              <a:t>alliances </a:t>
            </a:r>
            <a:r>
              <a:rPr lang="en-US" dirty="0"/>
              <a:t>- including universities of applied sciences and a private </a:t>
            </a:r>
            <a:r>
              <a:rPr lang="en-US" dirty="0" smtClean="0"/>
              <a:t>university.</a:t>
            </a:r>
          </a:p>
          <a:p>
            <a:pPr lvl="2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n-US" sz="1400" dirty="0">
                <a:solidFill>
                  <a:srgbClr val="353536"/>
                </a:solidFill>
                <a:latin typeface="+mn-lt"/>
              </a:rPr>
              <a:t>This means a sharp increase in joint </a:t>
            </a:r>
            <a:r>
              <a:rPr lang="en-US" sz="1400" dirty="0" smtClean="0">
                <a:solidFill>
                  <a:srgbClr val="353536"/>
                </a:solidFill>
                <a:latin typeface="+mn-lt"/>
              </a:rPr>
              <a:t>programme initiatives.</a:t>
            </a:r>
          </a:p>
          <a:p>
            <a:pPr marL="504000" lvl="2" indent="0">
              <a:spcAft>
                <a:spcPts val="0"/>
              </a:spcAft>
              <a:buNone/>
            </a:pPr>
            <a:endParaRPr lang="en-US" sz="1400" dirty="0" smtClean="0">
              <a:solidFill>
                <a:srgbClr val="353536"/>
              </a:solidFill>
              <a:latin typeface="+mn-lt"/>
            </a:endParaRPr>
          </a:p>
          <a:p>
            <a:pPr marL="252000" lvl="2"/>
            <a:r>
              <a:rPr lang="en-US" dirty="0" smtClean="0"/>
              <a:t>In </a:t>
            </a:r>
            <a:r>
              <a:rPr lang="en-US" dirty="0"/>
              <a:t>a recent event with the Austrian </a:t>
            </a:r>
            <a:r>
              <a:rPr lang="en-US" dirty="0" smtClean="0"/>
              <a:t>HEI participating </a:t>
            </a:r>
            <a:r>
              <a:rPr lang="en-US" dirty="0"/>
              <a:t>in the European Universities, hardly any obstacles were mentioned at national level with regard to quality assurance</a:t>
            </a:r>
            <a:r>
              <a:rPr lang="en-US" dirty="0" smtClean="0"/>
              <a:t>.</a:t>
            </a:r>
          </a:p>
          <a:p>
            <a:pPr lvl="2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n-US" sz="1400" dirty="0">
                <a:solidFill>
                  <a:srgbClr val="353536"/>
                </a:solidFill>
                <a:latin typeface="+mn-lt"/>
              </a:rPr>
              <a:t>External quality assurance according to the European </a:t>
            </a:r>
            <a:r>
              <a:rPr lang="en-US" sz="1400" dirty="0" smtClean="0">
                <a:solidFill>
                  <a:srgbClr val="353536"/>
                </a:solidFill>
                <a:latin typeface="+mn-lt"/>
              </a:rPr>
              <a:t>Approach </a:t>
            </a:r>
            <a:r>
              <a:rPr lang="en-US" sz="1400" dirty="0">
                <a:solidFill>
                  <a:srgbClr val="353536"/>
                </a:solidFill>
                <a:latin typeface="+mn-lt"/>
              </a:rPr>
              <a:t>is sometimes associated with fewer difficulties than national accreditation </a:t>
            </a:r>
            <a:r>
              <a:rPr lang="en-US" sz="1400" dirty="0" smtClean="0">
                <a:solidFill>
                  <a:srgbClr val="353536"/>
                </a:solidFill>
                <a:latin typeface="+mn-lt"/>
              </a:rPr>
              <a:t>procedures</a:t>
            </a:r>
            <a:r>
              <a:rPr lang="en-US" sz="1400" dirty="0">
                <a:solidFill>
                  <a:srgbClr val="353536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353536"/>
                </a:solidFill>
                <a:latin typeface="+mn-lt"/>
              </a:rPr>
              <a:t>(UAS).</a:t>
            </a:r>
            <a:endParaRPr lang="en-US" sz="1400" dirty="0">
              <a:solidFill>
                <a:srgbClr val="353536"/>
              </a:solidFill>
              <a:latin typeface="+mn-lt"/>
            </a:endParaRPr>
          </a:p>
          <a:p>
            <a:pPr marL="252000" lvl="2"/>
            <a:endParaRPr lang="en-US" dirty="0" smtClean="0"/>
          </a:p>
          <a:p>
            <a:pPr marL="252000" lvl="2"/>
            <a:endParaRPr lang="en-US" dirty="0"/>
          </a:p>
          <a:p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/>
          <a:p>
            <a:r>
              <a:rPr lang="de-AT" sz="1100" dirty="0" smtClean="0"/>
              <a:t>EQAR Members Dialogue 2024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150462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Obstacles/Challenges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986742"/>
            <a:ext cx="7978775" cy="3948545"/>
          </a:xfrm>
        </p:spPr>
        <p:txBody>
          <a:bodyPr/>
          <a:lstStyle/>
          <a:p>
            <a:pPr lvl="0"/>
            <a:r>
              <a:rPr lang="en-US" dirty="0"/>
              <a:t>Other legal hurdles may be higher than those of external quality assurance</a:t>
            </a:r>
            <a:r>
              <a:rPr lang="en-US" dirty="0" smtClean="0"/>
              <a:t>.</a:t>
            </a:r>
          </a:p>
          <a:p>
            <a:pPr lvl="1">
              <a:buFont typeface="Symbol" panose="05050102010706020507" pitchFamily="18" charset="2"/>
              <a:buChar char=""/>
            </a:pPr>
            <a:r>
              <a:rPr lang="en-GB" sz="1400" dirty="0"/>
              <a:t>For example, the duration of the academic years, the grading scale, the academic degrees, the number of ECTS, the effort associated with an ECTS</a:t>
            </a:r>
            <a:r>
              <a:rPr lang="en-GB" sz="1400" dirty="0" smtClean="0"/>
              <a:t>.</a:t>
            </a:r>
          </a:p>
          <a:p>
            <a:pPr marL="252000" lvl="1" indent="0">
              <a:spcAft>
                <a:spcPts val="0"/>
              </a:spcAft>
              <a:buNone/>
            </a:pPr>
            <a:endParaRPr lang="de-AT" sz="1400" dirty="0"/>
          </a:p>
          <a:p>
            <a:pPr lvl="0"/>
            <a:r>
              <a:rPr lang="en-US" dirty="0"/>
              <a:t>Institutional regulations at </a:t>
            </a:r>
            <a:r>
              <a:rPr lang="en-US" dirty="0" smtClean="0"/>
              <a:t>HEI </a:t>
            </a:r>
            <a:r>
              <a:rPr lang="en-US" dirty="0"/>
              <a:t>can also be an </a:t>
            </a:r>
            <a:r>
              <a:rPr lang="en-US" dirty="0" smtClean="0"/>
              <a:t>obstacle</a:t>
            </a:r>
            <a:r>
              <a:rPr lang="en-US" dirty="0"/>
              <a:t>. </a:t>
            </a:r>
            <a:r>
              <a:rPr lang="en-US" dirty="0" smtClean="0"/>
              <a:t>In some cases, there are regulations at HEI in place that make joint projects more difficult.</a:t>
            </a:r>
            <a:endParaRPr lang="en-GB" dirty="0" smtClean="0"/>
          </a:p>
          <a:p>
            <a:pPr lvl="1">
              <a:buFont typeface="Symbol" panose="05050102010706020507" pitchFamily="18" charset="2"/>
              <a:buChar char=""/>
            </a:pPr>
            <a:r>
              <a:rPr lang="en-US" sz="1400" dirty="0"/>
              <a:t>In any case, communication between </a:t>
            </a:r>
            <a:r>
              <a:rPr lang="en-US" sz="1400" dirty="0" smtClean="0"/>
              <a:t>the Ministry </a:t>
            </a:r>
            <a:r>
              <a:rPr lang="en-US" sz="1400" dirty="0"/>
              <a:t>and </a:t>
            </a:r>
            <a:r>
              <a:rPr lang="en-US" sz="1400" dirty="0" smtClean="0"/>
              <a:t>HEI is </a:t>
            </a:r>
            <a:r>
              <a:rPr lang="en-US" sz="1400" dirty="0"/>
              <a:t>important to explore the possibilities </a:t>
            </a:r>
            <a:r>
              <a:rPr lang="en-US" sz="1400" dirty="0" smtClean="0"/>
              <a:t>(exchange </a:t>
            </a:r>
            <a:r>
              <a:rPr lang="en-US" sz="1400" dirty="0"/>
              <a:t>of </a:t>
            </a:r>
            <a:r>
              <a:rPr lang="en-US" sz="1400" dirty="0" smtClean="0"/>
              <a:t>experiences).</a:t>
            </a:r>
            <a:endParaRPr lang="en-GB" sz="1400" dirty="0"/>
          </a:p>
          <a:p>
            <a:pPr lvl="1">
              <a:buFont typeface="Symbol" panose="05050102010706020507" pitchFamily="18" charset="2"/>
              <a:buChar char=""/>
            </a:pPr>
            <a:r>
              <a:rPr lang="en-US" sz="1400" dirty="0"/>
              <a:t>It is not enough to point out problems in general. We need to carry out a thorough screening of the relevant </a:t>
            </a:r>
            <a:r>
              <a:rPr lang="en-US" sz="1400" dirty="0" smtClean="0"/>
              <a:t>higher education </a:t>
            </a:r>
            <a:r>
              <a:rPr lang="en-US" sz="1400" dirty="0"/>
              <a:t>laws.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/>
          <a:p>
            <a:r>
              <a:rPr lang="de-AT" sz="1100" dirty="0" smtClean="0"/>
              <a:t>EQAR Members Dialogue 2024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24734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568633"/>
            <a:ext cx="7978775" cy="3576566"/>
          </a:xfrm>
        </p:spPr>
        <p:txBody>
          <a:bodyPr/>
          <a:lstStyle/>
          <a:p>
            <a:pPr marL="252000" lvl="2"/>
            <a:r>
              <a:rPr lang="en-US" dirty="0"/>
              <a:t>The European Approach for QA of </a:t>
            </a:r>
            <a:r>
              <a:rPr lang="en-US" dirty="0" smtClean="0"/>
              <a:t>JP has shown its usefulness for transnational cooperation.</a:t>
            </a:r>
            <a:r>
              <a:rPr lang="en-US" dirty="0"/>
              <a:t> </a:t>
            </a:r>
          </a:p>
          <a:p>
            <a:pPr lvl="1">
              <a:buFont typeface="Symbol" panose="05050102010706020507" pitchFamily="18" charset="2"/>
              <a:buChar char=""/>
            </a:pPr>
            <a:r>
              <a:rPr lang="en-US" sz="1400" dirty="0"/>
              <a:t>In this respect, further efforts are needed to improve its implementation. We should develop pragmatic and user-friendly approaches to its implementation and monitor the progress made between the </a:t>
            </a:r>
            <a:r>
              <a:rPr lang="en-US" sz="1400" dirty="0" smtClean="0"/>
              <a:t>HEI.</a:t>
            </a:r>
            <a:endParaRPr lang="en-GB" sz="1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/>
          <a:p>
            <a:r>
              <a:rPr lang="de-AT" sz="1100" dirty="0" smtClean="0"/>
              <a:t>EQAR Members Dialogue 2024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671472208"/>
      </p:ext>
    </p:extLst>
  </p:cSld>
  <p:clrMapOvr>
    <a:masterClrMapping/>
  </p:clrMapOvr>
</p:sld>
</file>

<file path=ppt/theme/theme1.xml><?xml version="1.0" encoding="utf-8"?>
<a:theme xmlns:a="http://schemas.openxmlformats.org/drawingml/2006/main" name="Republik-PPT-4x3">
  <a:themeElements>
    <a:clrScheme name="vorlage-neu-2022">
      <a:dk1>
        <a:srgbClr val="000000"/>
      </a:dk1>
      <a:lt1>
        <a:srgbClr val="E6EFF3"/>
      </a:lt1>
      <a:dk2>
        <a:srgbClr val="000000"/>
      </a:dk2>
      <a:lt2>
        <a:srgbClr val="FFFFFF"/>
      </a:lt2>
      <a:accent1>
        <a:srgbClr val="E5310E"/>
      </a:accent1>
      <a:accent2>
        <a:srgbClr val="E5573B"/>
      </a:accent2>
      <a:accent3>
        <a:srgbClr val="EC6237"/>
      </a:accent3>
      <a:accent4>
        <a:srgbClr val="EB7E5C"/>
      </a:accent4>
      <a:accent5>
        <a:srgbClr val="F28F66"/>
      </a:accent5>
      <a:accent6>
        <a:srgbClr val="F0A282"/>
      </a:accent6>
      <a:hlink>
        <a:srgbClr val="1C1C1C"/>
      </a:hlink>
      <a:folHlink>
        <a:srgbClr val="63636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BWF-PPT-4x3-Calibri_2022-neu" id="{D8F69120-F696-4AF3-B1B7-94BCC4F1E4BD}" vid="{12F1BFCD-2B6E-4832-959D-B0AFB7B2439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05 - BMBWF-4x3 - Englisch</Template>
  <TotalTime>0</TotalTime>
  <Words>620</Words>
  <Application>Microsoft Office PowerPoint</Application>
  <PresentationFormat>Bildschirmpräsentation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Courier New</vt:lpstr>
      <vt:lpstr>Symbol</vt:lpstr>
      <vt:lpstr>Wingdings</vt:lpstr>
      <vt:lpstr>Republik-PPT-4x3</vt:lpstr>
      <vt:lpstr>European Approach for Quality Assurance of Joint Programmes in Austria</vt:lpstr>
      <vt:lpstr>Legal situation</vt:lpstr>
      <vt:lpstr>Mandatory programme accreditation</vt:lpstr>
      <vt:lpstr>PowerPoint-Präsentation</vt:lpstr>
      <vt:lpstr>European Universities – Joint programmes</vt:lpstr>
      <vt:lpstr>Obstacles/Challenges</vt:lpstr>
      <vt:lpstr>PowerPoint-Präsentation</vt:lpstr>
    </vt:vector>
  </TitlesOfParts>
  <Company>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Neuhold Andreas</dc:creator>
  <cp:lastModifiedBy>Neuhold Andreas</cp:lastModifiedBy>
  <cp:revision>22</cp:revision>
  <cp:lastPrinted>2024-10-23T14:30:56Z</cp:lastPrinted>
  <dcterms:created xsi:type="dcterms:W3CDTF">2024-10-22T15:01:00Z</dcterms:created>
  <dcterms:modified xsi:type="dcterms:W3CDTF">2024-10-24T16:54:20Z</dcterms:modified>
</cp:coreProperties>
</file>