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71" r:id="rId3"/>
    <p:sldId id="269" r:id="rId4"/>
    <p:sldId id="270" r:id="rId5"/>
    <p:sldId id="272" r:id="rId6"/>
    <p:sldId id="282" r:id="rId7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41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f Westin" initials="GW" lastIdx="3" clrIdx="0">
    <p:extLst>
      <p:ext uri="{19B8F6BF-5375-455C-9EA6-DF929625EA0E}">
        <p15:presenceInfo xmlns:p15="http://schemas.microsoft.com/office/powerpoint/2012/main" userId="S-1-5-21-3218346126-3646079046-2408257397-6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58" autoAdjust="0"/>
    <p:restoredTop sz="94660"/>
  </p:normalViewPr>
  <p:slideViewPr>
    <p:cSldViewPr snapToGrid="0" snapToObjects="1" showGuides="1">
      <p:cViewPr varScale="1">
        <p:scale>
          <a:sx n="213" d="100"/>
          <a:sy n="213" d="100"/>
        </p:scale>
        <p:origin x="228" y="240"/>
      </p:cViewPr>
      <p:guideLst>
        <p:guide orient="horz" pos="849"/>
        <p:guide pos="4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ropos\verksgem\BFUG%202021-2024\Transnationell%20kvalitetss&#228;kring\Enk&#228;t\Enk&#228;tsvar\Gemensamma%20program\Kopia%20av%20Dia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Is your higher education institution involved, or has it been involved in,  any joint </a:t>
            </a:r>
            <a:r>
              <a:rPr lang="en-US" sz="1100" b="0" i="0" u="none" strike="noStrike" baseline="0" dirty="0" err="1">
                <a:effectLst/>
              </a:rPr>
              <a:t>programmes</a:t>
            </a:r>
            <a:r>
              <a:rPr lang="en-US" sz="1100" b="0" i="0" u="none" strike="noStrike" baseline="0" dirty="0">
                <a:effectLst/>
              </a:rPr>
              <a:t>?</a:t>
            </a:r>
            <a:endParaRPr lang="sv-SE" sz="1100" dirty="0"/>
          </a:p>
        </c:rich>
      </c:tx>
      <c:layout>
        <c:manualLayout>
          <c:xMode val="edge"/>
          <c:yMode val="edge"/>
          <c:x val="0.11414306047009633"/>
          <c:y val="4.54614932203310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091954022988506"/>
          <c:y val="0.17876962585191081"/>
          <c:w val="0.69195402298850572"/>
          <c:h val="0.6919976675032296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2B-4621-86E8-BF2491511C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2B-4621-86E8-BF2491511C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2B-4621-86E8-BF2491511C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2B-4621-86E8-BF2491511C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2B-4621-86E8-BF2491511C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2B-4621-86E8-BF2491511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Blad2!$A$4:$A$6</c:f>
              <c:strCache>
                <c:ptCount val="3"/>
                <c:pt idx="0">
                  <c:v>Yes</c:v>
                </c:pt>
                <c:pt idx="1">
                  <c:v>No, but planning to</c:v>
                </c:pt>
                <c:pt idx="2">
                  <c:v>No</c:v>
                </c:pt>
              </c:strCache>
            </c:strRef>
          </c:cat>
          <c:val>
            <c:numRef>
              <c:f>Blad2!$B$4:$B$6</c:f>
              <c:numCache>
                <c:formatCode>General</c:formatCode>
                <c:ptCount val="3"/>
                <c:pt idx="0">
                  <c:v>19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2B-4621-86E8-BF2491511C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351800960"/>
        <c:axId val="347773088"/>
      </c:barChart>
      <c:catAx>
        <c:axId val="35180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773088"/>
        <c:crosses val="autoZero"/>
        <c:auto val="1"/>
        <c:lblAlgn val="ctr"/>
        <c:lblOffset val="100"/>
        <c:noMultiLvlLbl val="0"/>
      </c:catAx>
      <c:valAx>
        <c:axId val="3477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02405700793629"/>
          <c:y val="0.89600629731172232"/>
          <c:w val="0.48010421472575787"/>
          <c:h val="7.6716806756079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b="0" i="0" u="none" strike="noStrike" baseline="0" dirty="0"/>
              <a:t>Has/ </a:t>
            </a:r>
            <a:r>
              <a:rPr lang="sv-SE" sz="1100" b="0" i="0" u="none" strike="noStrike" baseline="0" dirty="0" err="1"/>
              <a:t>will</a:t>
            </a:r>
            <a:r>
              <a:rPr lang="sv-SE" sz="1100" b="0" i="0" u="none" strike="noStrike" baseline="0" dirty="0"/>
              <a:t> the joint </a:t>
            </a:r>
            <a:r>
              <a:rPr lang="sv-SE" sz="1100" b="0" i="0" u="none" strike="noStrike" baseline="0" dirty="0" err="1"/>
              <a:t>programme</a:t>
            </a:r>
            <a:r>
              <a:rPr lang="sv-SE" sz="1100" b="0" i="0" u="none" strike="noStrike" baseline="0" dirty="0"/>
              <a:t> be </a:t>
            </a:r>
            <a:r>
              <a:rPr lang="sv-SE" sz="1100" b="0" i="0" u="none" strike="noStrike" baseline="0" dirty="0" err="1"/>
              <a:t>quality</a:t>
            </a:r>
            <a:r>
              <a:rPr lang="sv-SE" sz="1100" b="0" i="0" u="none" strike="noStrike" baseline="0" dirty="0"/>
              <a:t> </a:t>
            </a:r>
            <a:r>
              <a:rPr lang="sv-SE" sz="1100" b="0" i="0" u="none" strike="noStrike" baseline="0" dirty="0" err="1"/>
              <a:t>assured</a:t>
            </a:r>
            <a:r>
              <a:rPr lang="sv-SE" sz="1100" b="0" i="0" u="none" strike="noStrike" baseline="0" dirty="0"/>
              <a:t> in </a:t>
            </a:r>
            <a:r>
              <a:rPr lang="sv-SE" sz="1100" b="0" i="0" u="none" strike="noStrike" baseline="0" dirty="0" err="1"/>
              <a:t>accordance</a:t>
            </a:r>
            <a:r>
              <a:rPr lang="sv-SE" sz="1100" b="0" i="0" u="none" strike="noStrike" baseline="0" dirty="0"/>
              <a:t> </a:t>
            </a:r>
            <a:r>
              <a:rPr lang="sv-SE" sz="1100" b="0" i="0" u="none" strike="noStrike" baseline="0" dirty="0" err="1"/>
              <a:t>with</a:t>
            </a:r>
            <a:r>
              <a:rPr lang="sv-SE" sz="1100" b="0" i="0" u="none" strike="noStrike" baseline="0" dirty="0"/>
              <a:t> the European Standards and </a:t>
            </a:r>
            <a:r>
              <a:rPr lang="sv-SE" sz="1100" b="0" i="0" u="none" strike="noStrike" baseline="0" dirty="0" err="1"/>
              <a:t>Guidelines</a:t>
            </a:r>
            <a:r>
              <a:rPr lang="sv-SE" sz="1100" b="0" i="0" u="none" strike="noStrike" baseline="0" dirty="0"/>
              <a:t> (ESG)?</a:t>
            </a:r>
            <a:endParaRPr lang="sv-SE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5536807793428001"/>
          <c:y val="0.17113982516407797"/>
          <c:w val="0.69195402298850572"/>
          <c:h val="0.6919976881863196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9E-4B40-BB88-224571F41BCF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9E-4B40-BB88-224571F41B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9E-4B40-BB88-224571F41B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Diagram!$A$34:$A$35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Diagram!$B$34:$B$35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9E-4B40-BB88-224571F41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351800960"/>
        <c:axId val="347773088"/>
      </c:barChart>
      <c:catAx>
        <c:axId val="35180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773088"/>
        <c:crosses val="autoZero"/>
        <c:auto val="1"/>
        <c:lblAlgn val="ctr"/>
        <c:lblOffset val="100"/>
        <c:noMultiLvlLbl val="0"/>
      </c:catAx>
      <c:valAx>
        <c:axId val="3477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29722334402018"/>
          <c:y val="0.88620855380587604"/>
          <c:w val="0.54757320761870221"/>
          <c:h val="8.394466359503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100" b="0" i="0" u="none" strike="noStrike" baseline="0" dirty="0" err="1">
                <a:effectLst/>
              </a:rPr>
              <a:t>Was</a:t>
            </a:r>
            <a:r>
              <a:rPr lang="sv-SE" sz="1100" b="0" i="0" u="none" strike="noStrike" baseline="0" dirty="0">
                <a:effectLst/>
              </a:rPr>
              <a:t> the </a:t>
            </a:r>
            <a:r>
              <a:rPr lang="sv-SE" sz="1100" b="0" i="0" u="none" strike="noStrike" baseline="0" dirty="0" err="1">
                <a:effectLst/>
              </a:rPr>
              <a:t>programmme</a:t>
            </a:r>
            <a:r>
              <a:rPr lang="sv-SE" sz="1100" b="0" i="0" u="none" strike="noStrike" baseline="0" dirty="0">
                <a:effectLst/>
              </a:rPr>
              <a:t> </a:t>
            </a:r>
            <a:r>
              <a:rPr lang="sv-SE" sz="1100" b="0" i="0" u="none" strike="noStrike" baseline="0" dirty="0" err="1">
                <a:effectLst/>
              </a:rPr>
              <a:t>developed</a:t>
            </a:r>
            <a:r>
              <a:rPr lang="sv-SE" sz="1100" b="0" i="0" u="none" strike="noStrike" baseline="0" dirty="0">
                <a:effectLst/>
              </a:rPr>
              <a:t> in </a:t>
            </a:r>
            <a:r>
              <a:rPr lang="sv-SE" sz="1100" b="0" i="0" u="none" strike="noStrike" baseline="0" dirty="0" err="1">
                <a:effectLst/>
              </a:rPr>
              <a:t>accordance</a:t>
            </a:r>
            <a:r>
              <a:rPr lang="sv-SE" sz="1100" b="0" i="0" u="none" strike="noStrike" baseline="0" dirty="0">
                <a:effectLst/>
              </a:rPr>
              <a:t> </a:t>
            </a:r>
            <a:r>
              <a:rPr lang="sv-SE" sz="1100" b="0" i="0" u="none" strike="noStrike" baseline="0" dirty="0" err="1">
                <a:effectLst/>
              </a:rPr>
              <a:t>with</a:t>
            </a:r>
            <a:r>
              <a:rPr lang="sv-SE" sz="1100" b="0" i="0" u="none" strike="noStrike" baseline="0" dirty="0">
                <a:effectLst/>
              </a:rPr>
              <a:t> European Approach for </a:t>
            </a:r>
            <a:r>
              <a:rPr lang="sv-SE" sz="1100" b="0" i="0" u="none" strike="noStrike" baseline="0" dirty="0" err="1">
                <a:effectLst/>
              </a:rPr>
              <a:t>Quality</a:t>
            </a:r>
            <a:r>
              <a:rPr lang="sv-SE" sz="1100" b="0" i="0" u="none" strike="noStrike" baseline="0" dirty="0">
                <a:effectLst/>
              </a:rPr>
              <a:t> Assurance </a:t>
            </a:r>
            <a:r>
              <a:rPr lang="sv-SE" sz="1100" b="0" i="0" u="none" strike="noStrike" baseline="0" dirty="0" err="1">
                <a:effectLst/>
              </a:rPr>
              <a:t>of</a:t>
            </a:r>
            <a:r>
              <a:rPr lang="sv-SE" sz="1100" b="0" i="0" u="none" strike="noStrike" baseline="0" dirty="0">
                <a:effectLst/>
              </a:rPr>
              <a:t> Joint </a:t>
            </a:r>
            <a:r>
              <a:rPr lang="sv-SE" sz="1100" b="0" i="0" u="none" strike="noStrike" baseline="0" dirty="0" err="1">
                <a:effectLst/>
              </a:rPr>
              <a:t>Programmes</a:t>
            </a:r>
            <a:r>
              <a:rPr lang="sv-SE" sz="1100" b="0" i="0" u="none" strike="noStrike" baseline="0" dirty="0">
                <a:effectLst/>
              </a:rPr>
              <a:t>?</a:t>
            </a:r>
            <a:r>
              <a:rPr lang="sv-SE" sz="1100" b="0" i="0" u="none" strike="noStrike" baseline="0" dirty="0"/>
              <a:t> </a:t>
            </a:r>
            <a:endParaRPr lang="sv-SE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091954022988506"/>
          <c:y val="0.17876964410805926"/>
          <c:w val="0.69195402298850572"/>
          <c:h val="0.6919976881863196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7-49AF-AC07-CBB56E9166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7-49AF-AC07-CBB56E9166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7-49AF-AC07-CBB56E9166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Blad2!$A$62:$A$63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Blad2!$B$62:$B$63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97-49AF-AC07-CBB56E916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351800960"/>
        <c:axId val="347773088"/>
      </c:barChart>
      <c:catAx>
        <c:axId val="35180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773088"/>
        <c:crosses val="autoZero"/>
        <c:auto val="1"/>
        <c:lblAlgn val="ctr"/>
        <c:lblOffset val="100"/>
        <c:noMultiLvlLbl val="0"/>
      </c:catAx>
      <c:valAx>
        <c:axId val="3477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83785303239906"/>
          <c:y val="0.87274422098698423"/>
          <c:w val="0.76298163273470743"/>
          <c:h val="9.81689008595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baseline="0" dirty="0">
                <a:effectLst/>
              </a:rPr>
              <a:t>Have you encountered any obstacles during the development and/or implementation of the </a:t>
            </a:r>
            <a:r>
              <a:rPr lang="en-US" sz="1100" b="0" i="0" u="none" strike="noStrike" baseline="0" dirty="0" err="1">
                <a:effectLst/>
              </a:rPr>
              <a:t>programme</a:t>
            </a:r>
            <a:r>
              <a:rPr lang="en-US" sz="1100" b="0" i="0" u="none" strike="noStrike" baseline="0" dirty="0">
                <a:effectLst/>
              </a:rPr>
              <a:t>?</a:t>
            </a:r>
            <a:endParaRPr lang="sv-SE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6091954022988506"/>
          <c:y val="0.22368993493976075"/>
          <c:w val="0.69195402298850572"/>
          <c:h val="0.64707738256510083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8-40A3-BED8-A886089DCA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8-40A3-BED8-A886089DCA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8-40A3-BED8-A886089DCA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Diagram!$A$136:$A$138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Diagram!$B$136:$B$138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58-40A3-BED8-A886089DCA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351800960"/>
        <c:axId val="347773088"/>
      </c:barChart>
      <c:catAx>
        <c:axId val="35180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773088"/>
        <c:crosses val="autoZero"/>
        <c:auto val="1"/>
        <c:lblAlgn val="ctr"/>
        <c:lblOffset val="100"/>
        <c:noMultiLvlLbl val="0"/>
      </c:catAx>
      <c:valAx>
        <c:axId val="34777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134321780836904E-2"/>
          <c:y val="0.89724415381013045"/>
          <c:w val="0.81344420355189151"/>
          <c:h val="7.5803632252957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637C1-5703-495D-9B8B-E598B5F681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AB8D80-011A-4D80-A908-D2841DC94B5E}" type="pres">
      <dgm:prSet presAssocID="{591637C1-5703-495D-9B8B-E598B5F6818F}" presName="CompostProcess" presStyleCnt="0">
        <dgm:presLayoutVars>
          <dgm:dir/>
          <dgm:resizeHandles val="exact"/>
        </dgm:presLayoutVars>
      </dgm:prSet>
      <dgm:spPr/>
    </dgm:pt>
    <dgm:pt modelId="{00A98D9F-C874-4C7E-92A4-EFAB87B68672}" type="pres">
      <dgm:prSet presAssocID="{591637C1-5703-495D-9B8B-E598B5F6818F}" presName="arrow" presStyleLbl="bgShp" presStyleIdx="0" presStyleCnt="1" custScaleX="117647"/>
      <dgm:spPr/>
    </dgm:pt>
    <dgm:pt modelId="{48B45B77-F439-49D2-AF52-BC5602DBFE8C}" type="pres">
      <dgm:prSet presAssocID="{591637C1-5703-495D-9B8B-E598B5F6818F}" presName="linearProcess" presStyleCnt="0"/>
      <dgm:spPr/>
    </dgm:pt>
  </dgm:ptLst>
  <dgm:cxnLst>
    <dgm:cxn modelId="{FD555B20-A6B2-4141-A1F9-F9FB6756DC49}" type="presOf" srcId="{591637C1-5703-495D-9B8B-E598B5F6818F}" destId="{88AB8D80-011A-4D80-A908-D2841DC94B5E}" srcOrd="0" destOrd="0" presId="urn:microsoft.com/office/officeart/2005/8/layout/hProcess9"/>
    <dgm:cxn modelId="{E955297C-79A6-4AD2-A737-168A69EC3378}" type="presParOf" srcId="{88AB8D80-011A-4D80-A908-D2841DC94B5E}" destId="{00A98D9F-C874-4C7E-92A4-EFAB87B68672}" srcOrd="0" destOrd="0" presId="urn:microsoft.com/office/officeart/2005/8/layout/hProcess9"/>
    <dgm:cxn modelId="{4DEECDB0-3355-4A5A-A9D6-4F78F45C54BC}" type="presParOf" srcId="{88AB8D80-011A-4D80-A908-D2841DC94B5E}" destId="{48B45B77-F439-49D2-AF52-BC5602DBFE8C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98D9F-C874-4C7E-92A4-EFAB87B68672}">
      <dsp:nvSpPr>
        <dsp:cNvPr id="0" name=""/>
        <dsp:cNvSpPr/>
      </dsp:nvSpPr>
      <dsp:spPr>
        <a:xfrm>
          <a:off x="2" y="0"/>
          <a:ext cx="9445505" cy="234230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6615113" cy="51514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88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8" y="1800001"/>
            <a:ext cx="7614931" cy="272120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762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4379913" cy="51641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000" y="491067"/>
            <a:ext cx="4114800" cy="945593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2000" y="1800000"/>
            <a:ext cx="4114800" cy="241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222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1800000"/>
            <a:ext cx="3589867" cy="27323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824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838200"/>
            <a:ext cx="3589468" cy="36941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838200"/>
            <a:ext cx="3589867" cy="36941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685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879976" y="1800225"/>
            <a:ext cx="3598954" cy="273208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8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79975" y="1800000"/>
            <a:ext cx="3598863" cy="2732313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4765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1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8" name="Bildobjekt 7" descr="UKA_logo2015_sv_rgb_pos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21157" r="7673" b="20204"/>
          <a:stretch/>
        </p:blipFill>
        <p:spPr>
          <a:xfrm>
            <a:off x="7679593" y="4659982"/>
            <a:ext cx="1190969" cy="327548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5" name="Bildobjekt 4" descr="gul-bård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" y="0"/>
            <a:ext cx="373075" cy="51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56" r:id="rId8"/>
    <p:sldLayoutId id="2147483655" r:id="rId9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kern="1200" spc="-20">
          <a:solidFill>
            <a:srgbClr val="354C7D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SzPct val="100000"/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1pPr>
      <a:lvl2pPr marL="396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3pPr>
      <a:lvl4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E08D92-63D1-452E-95A2-58A4585B6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016723"/>
              </p:ext>
            </p:extLst>
          </p:nvPr>
        </p:nvGraphicFramePr>
        <p:xfrm>
          <a:off x="-112972" y="1673114"/>
          <a:ext cx="9445510" cy="234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38A44877-0B3F-45B6-8E69-6C2EE9873BDD}"/>
              </a:ext>
            </a:extLst>
          </p:cNvPr>
          <p:cNvGrpSpPr/>
          <p:nvPr/>
        </p:nvGrpSpPr>
        <p:grpSpPr>
          <a:xfrm>
            <a:off x="4323478" y="2293859"/>
            <a:ext cx="2642294" cy="1056917"/>
            <a:chOff x="4420" y="1217213"/>
            <a:chExt cx="2642294" cy="1056917"/>
          </a:xfrm>
          <a:solidFill>
            <a:schemeClr val="accent4"/>
          </a:solidFill>
        </p:grpSpPr>
        <p:sp>
          <p:nvSpPr>
            <p:cNvPr id="8" name="Pil: sparr 7">
              <a:extLst>
                <a:ext uri="{FF2B5EF4-FFF2-40B4-BE49-F238E27FC236}">
                  <a16:creationId xmlns:a16="http://schemas.microsoft.com/office/drawing/2014/main" id="{427F7506-C6EA-4409-898F-7C21DE8FAD0B}"/>
                </a:ext>
              </a:extLst>
            </p:cNvPr>
            <p:cNvSpPr/>
            <p:nvPr/>
          </p:nvSpPr>
          <p:spPr>
            <a:xfrm>
              <a:off x="4420" y="1217213"/>
              <a:ext cx="2642294" cy="105691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il: sparr 4">
              <a:extLst>
                <a:ext uri="{FF2B5EF4-FFF2-40B4-BE49-F238E27FC236}">
                  <a16:creationId xmlns:a16="http://schemas.microsoft.com/office/drawing/2014/main" id="{6B033A6F-AA69-4B82-9216-51FA9BC037DE}"/>
                </a:ext>
              </a:extLst>
            </p:cNvPr>
            <p:cNvSpPr txBox="1"/>
            <p:nvPr/>
          </p:nvSpPr>
          <p:spPr>
            <a:xfrm>
              <a:off x="532879" y="1279411"/>
              <a:ext cx="1585377" cy="932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/>
                <a:t>Due to the participation of Swedish HEIs in the European Universities initiative and European Approach procedures, there are overlaps with the national quality assurance system. </a:t>
              </a:r>
              <a:endParaRPr lang="sv-SE" sz="800" kern="1200" dirty="0"/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70E140D5-4A84-4989-B8B5-6749BB1E1E00}"/>
              </a:ext>
            </a:extLst>
          </p:cNvPr>
          <p:cNvGrpSpPr/>
          <p:nvPr/>
        </p:nvGrpSpPr>
        <p:grpSpPr>
          <a:xfrm>
            <a:off x="6437314" y="2291345"/>
            <a:ext cx="2760288" cy="1056917"/>
            <a:chOff x="2382485" y="1217213"/>
            <a:chExt cx="2642294" cy="1056917"/>
          </a:xfrm>
          <a:solidFill>
            <a:schemeClr val="accent4"/>
          </a:solidFill>
        </p:grpSpPr>
        <p:sp>
          <p:nvSpPr>
            <p:cNvPr id="11" name="Pil: sparr 10">
              <a:extLst>
                <a:ext uri="{FF2B5EF4-FFF2-40B4-BE49-F238E27FC236}">
                  <a16:creationId xmlns:a16="http://schemas.microsoft.com/office/drawing/2014/main" id="{2CA97CB6-612F-4895-A781-F8E891BD7190}"/>
                </a:ext>
              </a:extLst>
            </p:cNvPr>
            <p:cNvSpPr/>
            <p:nvPr/>
          </p:nvSpPr>
          <p:spPr>
            <a:xfrm>
              <a:off x="2382485" y="1217213"/>
              <a:ext cx="2642294" cy="1056917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il: sparr 4">
              <a:extLst>
                <a:ext uri="{FF2B5EF4-FFF2-40B4-BE49-F238E27FC236}">
                  <a16:creationId xmlns:a16="http://schemas.microsoft.com/office/drawing/2014/main" id="{715A53D3-4CFB-46DC-82E2-6B8D50C84314}"/>
                </a:ext>
              </a:extLst>
            </p:cNvPr>
            <p:cNvSpPr txBox="1"/>
            <p:nvPr/>
          </p:nvSpPr>
          <p:spPr>
            <a:xfrm>
              <a:off x="2910944" y="1279412"/>
              <a:ext cx="1585377" cy="93251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800" kern="1200" dirty="0"/>
                <a:t>This situation can create an increased workload for Swedish universities and university colleges, and as a result Sweden and the UKÄ will have less influence because we can neither be selected as a quality assurance agency by Swedish HEIs nor foreign HEIs.</a:t>
              </a:r>
              <a:endParaRPr lang="sv-SE" sz="800" kern="1200" dirty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FE66FC2-3DC7-4045-972F-8D2E211B0B91}"/>
              </a:ext>
            </a:extLst>
          </p:cNvPr>
          <p:cNvGrpSpPr/>
          <p:nvPr/>
        </p:nvGrpSpPr>
        <p:grpSpPr>
          <a:xfrm>
            <a:off x="109947" y="2336063"/>
            <a:ext cx="1409737" cy="967483"/>
            <a:chOff x="4704" y="725612"/>
            <a:chExt cx="1409737" cy="967483"/>
          </a:xfrm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21B75BFC-2EC5-4C45-AEFA-3939938D270B}"/>
                </a:ext>
              </a:extLst>
            </p:cNvPr>
            <p:cNvSpPr/>
            <p:nvPr/>
          </p:nvSpPr>
          <p:spPr>
            <a:xfrm>
              <a:off x="4704" y="725612"/>
              <a:ext cx="1409737" cy="9674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F0836556-FA0F-4F83-A1A8-510E24807748}"/>
                </a:ext>
              </a:extLst>
            </p:cNvPr>
            <p:cNvSpPr txBox="1"/>
            <p:nvPr/>
          </p:nvSpPr>
          <p:spPr>
            <a:xfrm>
              <a:off x="51933" y="772841"/>
              <a:ext cx="1315279" cy="87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For a number of reasons, UKÄ is unable to act in the transnational European education arena by performing reviews outside Sweden's borders. </a:t>
              </a:r>
              <a:endParaRPr lang="sv-SE" sz="900" kern="1200" dirty="0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61591D7D-9EDD-40A9-B7FC-AA6AEB3F367E}"/>
              </a:ext>
            </a:extLst>
          </p:cNvPr>
          <p:cNvGrpSpPr/>
          <p:nvPr/>
        </p:nvGrpSpPr>
        <p:grpSpPr>
          <a:xfrm>
            <a:off x="1651229" y="2338574"/>
            <a:ext cx="1409737" cy="967483"/>
            <a:chOff x="1485014" y="725612"/>
            <a:chExt cx="1409737" cy="967483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A117DB43-BC97-4B2A-BD19-FD907F0C2AAE}"/>
                </a:ext>
              </a:extLst>
            </p:cNvPr>
            <p:cNvSpPr/>
            <p:nvPr/>
          </p:nvSpPr>
          <p:spPr>
            <a:xfrm>
              <a:off x="1485014" y="725612"/>
              <a:ext cx="1409737" cy="9674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ktangel: rundade hörn 4">
              <a:extLst>
                <a:ext uri="{FF2B5EF4-FFF2-40B4-BE49-F238E27FC236}">
                  <a16:creationId xmlns:a16="http://schemas.microsoft.com/office/drawing/2014/main" id="{250D37DA-8302-4C28-B40B-F9ED5213546A}"/>
                </a:ext>
              </a:extLst>
            </p:cNvPr>
            <p:cNvSpPr txBox="1"/>
            <p:nvPr/>
          </p:nvSpPr>
          <p:spPr>
            <a:xfrm>
              <a:off x="1532243" y="772841"/>
              <a:ext cx="1315279" cy="87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 dirty="0"/>
                <a:t>UKÄ is also unable to acknowledge the results of reviews of Swedish HEIs performed by other quality assurance </a:t>
              </a:r>
              <a:r>
                <a:rPr lang="en-US" sz="900" kern="1200" dirty="0" err="1"/>
                <a:t>organisations</a:t>
              </a:r>
              <a:r>
                <a:rPr lang="en-US" sz="900" kern="1200" dirty="0"/>
                <a:t>. </a:t>
              </a:r>
              <a:endParaRPr lang="sv-SE" sz="900" kern="1200" dirty="0"/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56967F56-F4FF-403F-B227-B8F86EE22A17}"/>
              </a:ext>
            </a:extLst>
          </p:cNvPr>
          <p:cNvGrpSpPr/>
          <p:nvPr/>
        </p:nvGrpSpPr>
        <p:grpSpPr>
          <a:xfrm>
            <a:off x="3269170" y="2341237"/>
            <a:ext cx="1054309" cy="967483"/>
            <a:chOff x="3325457" y="1451224"/>
            <a:chExt cx="1054309" cy="967483"/>
          </a:xfrm>
        </p:grpSpPr>
        <p:sp>
          <p:nvSpPr>
            <p:cNvPr id="23" name="Rektangel: rundade hörn 22">
              <a:extLst>
                <a:ext uri="{FF2B5EF4-FFF2-40B4-BE49-F238E27FC236}">
                  <a16:creationId xmlns:a16="http://schemas.microsoft.com/office/drawing/2014/main" id="{0EA72B88-3BA0-4A00-924A-1523D51C5B11}"/>
                </a:ext>
              </a:extLst>
            </p:cNvPr>
            <p:cNvSpPr/>
            <p:nvPr/>
          </p:nvSpPr>
          <p:spPr>
            <a:xfrm>
              <a:off x="3325457" y="1451224"/>
              <a:ext cx="1054309" cy="9674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ktangel: rundade hörn 4">
              <a:extLst>
                <a:ext uri="{FF2B5EF4-FFF2-40B4-BE49-F238E27FC236}">
                  <a16:creationId xmlns:a16="http://schemas.microsoft.com/office/drawing/2014/main" id="{21A19D42-97BC-4F88-A12B-90B28496BB29}"/>
                </a:ext>
              </a:extLst>
            </p:cNvPr>
            <p:cNvSpPr txBox="1"/>
            <p:nvPr/>
          </p:nvSpPr>
          <p:spPr>
            <a:xfrm>
              <a:off x="3372686" y="1498453"/>
              <a:ext cx="959851" cy="873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" kern="1200" dirty="0"/>
                <a:t>For these reasons, UKÄ does not perform any transnational quality reviews. </a:t>
              </a:r>
              <a:endParaRPr lang="sv-SE" sz="700" kern="1200" dirty="0"/>
            </a:p>
          </p:txBody>
        </p:sp>
      </p:grpSp>
      <p:sp>
        <p:nvSpPr>
          <p:cNvPr id="25" name="Rubrik 1">
            <a:extLst>
              <a:ext uri="{FF2B5EF4-FFF2-40B4-BE49-F238E27FC236}">
                <a16:creationId xmlns:a16="http://schemas.microsoft.com/office/drawing/2014/main" id="{728E13B2-4A1E-4D4F-B9EE-E670718C38DE}"/>
              </a:ext>
            </a:extLst>
          </p:cNvPr>
          <p:cNvSpPr txBox="1">
            <a:spLocks/>
          </p:cNvSpPr>
          <p:nvPr/>
        </p:nvSpPr>
        <p:spPr>
          <a:xfrm>
            <a:off x="1044472" y="387609"/>
            <a:ext cx="7614929" cy="95144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kern="1200" spc="-20">
                <a:solidFill>
                  <a:srgbClr val="354C7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state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implementation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European</a:t>
            </a:r>
            <a:r>
              <a:rPr lang="sv-SE" dirty="0"/>
              <a:t> Approach in Sweden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985ABB2-8CBF-4523-B0E0-FDCD3A73A157}"/>
              </a:ext>
            </a:extLst>
          </p:cNvPr>
          <p:cNvSpPr txBox="1"/>
          <p:nvPr/>
        </p:nvSpPr>
        <p:spPr>
          <a:xfrm>
            <a:off x="216685" y="3856064"/>
            <a:ext cx="7399851" cy="1092607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1000" dirty="0">
                <a:solidFill>
                  <a:schemeClr val="bg1"/>
                </a:solidFill>
              </a:rPr>
              <a:t>To gain a broader understanding of how prevalent cross-border education is in Sweden, we sent out a survey in collaboration with the Swedish Council for Higher Education to over 40 Swedish HEIs.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The survey aimed included 50 questions on management, cross-border QA, and study administration/mobility.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Of interest to us were questions regarding QA of European universities and joint programmes – how is it conducted, potential obstacles? How common are joint programmes, and in which subjects?</a:t>
            </a:r>
          </a:p>
          <a:p>
            <a:pPr lvl="0"/>
            <a:endParaRPr lang="en-GB" sz="900" dirty="0">
              <a:solidFill>
                <a:schemeClr val="bg1"/>
              </a:solidFill>
            </a:endParaRPr>
          </a:p>
          <a:p>
            <a:pPr lvl="0"/>
            <a:r>
              <a:rPr lang="en-GB" sz="900" dirty="0">
                <a:solidFill>
                  <a:schemeClr val="bg1"/>
                </a:solidFill>
              </a:rPr>
              <a:t>Some results will follow on the next slides. 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27FD1F-E677-425D-A21F-D4F6F270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257" y="410960"/>
            <a:ext cx="3956957" cy="951444"/>
          </a:xfrm>
        </p:spPr>
        <p:txBody>
          <a:bodyPr/>
          <a:lstStyle/>
          <a:p>
            <a:r>
              <a:rPr lang="en-GB" dirty="0"/>
              <a:t>Joint programmes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B7E294-2FB0-4C6A-B05B-439648DCE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681781"/>
              </p:ext>
            </p:extLst>
          </p:nvPr>
        </p:nvGraphicFramePr>
        <p:xfrm>
          <a:off x="1723446" y="1497997"/>
          <a:ext cx="5158580" cy="279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A66E47EB-BCF5-404C-806C-148DB224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5" y="4424999"/>
            <a:ext cx="1474381" cy="7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15A95E-D37D-4724-A1E2-8C877B7F1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242422"/>
              </p:ext>
            </p:extLst>
          </p:nvPr>
        </p:nvGraphicFramePr>
        <p:xfrm>
          <a:off x="226827" y="479012"/>
          <a:ext cx="4853320" cy="255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9FF7FC69-7E1A-4063-874A-3223AE4D1C5B}"/>
              </a:ext>
            </a:extLst>
          </p:cNvPr>
          <p:cNvSpPr txBox="1"/>
          <p:nvPr/>
        </p:nvSpPr>
        <p:spPr>
          <a:xfrm>
            <a:off x="3706260" y="74850"/>
            <a:ext cx="1731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Purple = Yes	</a:t>
            </a:r>
            <a:r>
              <a:rPr lang="sv-SE" sz="800" dirty="0" err="1"/>
              <a:t>Yellow</a:t>
            </a:r>
            <a:r>
              <a:rPr lang="sv-SE" sz="800" dirty="0"/>
              <a:t>: No	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756F10-71F1-41A9-A9D3-8210ABF37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225096"/>
              </p:ext>
            </p:extLst>
          </p:nvPr>
        </p:nvGraphicFramePr>
        <p:xfrm>
          <a:off x="5065971" y="415798"/>
          <a:ext cx="3799368" cy="218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3DA91E3E-851C-4E8E-B710-EDB01275D924}"/>
              </a:ext>
            </a:extLst>
          </p:cNvPr>
          <p:cNvSpPr/>
          <p:nvPr/>
        </p:nvSpPr>
        <p:spPr>
          <a:xfrm>
            <a:off x="5826643" y="2598913"/>
            <a:ext cx="2587256" cy="19234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The above question receives few definite answers:</a:t>
            </a:r>
          </a:p>
          <a:p>
            <a:pPr algn="ctr"/>
            <a:endParaRPr lang="en-US" sz="105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Some institutions express a need to increase knowledge about the European Approach. Other institutions, state that it is too early in the process to answer the question.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50" dirty="0"/>
              <a:t>The answers indicate that the institutions are not sure if it is a “yes” or “no”</a:t>
            </a:r>
          </a:p>
          <a:p>
            <a:pPr algn="ctr"/>
            <a:endParaRPr lang="sv-SE" sz="8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F1C821E-7CC8-430C-82C0-5D60C75E7E9E}"/>
              </a:ext>
            </a:extLst>
          </p:cNvPr>
          <p:cNvSpPr/>
          <p:nvPr/>
        </p:nvSpPr>
        <p:spPr>
          <a:xfrm>
            <a:off x="383878" y="3095265"/>
            <a:ext cx="4671237" cy="8454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err="1"/>
              <a:t>Many</a:t>
            </a:r>
            <a:r>
              <a:rPr lang="sv-SE" sz="1100" dirty="0"/>
              <a:t> </a:t>
            </a:r>
            <a:r>
              <a:rPr lang="en-GB" sz="1100" dirty="0"/>
              <a:t>institutions</a:t>
            </a:r>
            <a:r>
              <a:rPr lang="sv-SE" sz="1100" dirty="0"/>
              <a:t> </a:t>
            </a:r>
            <a:r>
              <a:rPr lang="sv-SE" sz="1100" dirty="0" err="1"/>
              <a:t>refer</a:t>
            </a:r>
            <a:r>
              <a:rPr lang="sv-SE" sz="1100" dirty="0"/>
              <a:t> to </a:t>
            </a:r>
            <a:r>
              <a:rPr lang="sv-SE" sz="1100" dirty="0" err="1"/>
              <a:t>their</a:t>
            </a:r>
            <a:r>
              <a:rPr lang="sv-SE" sz="1100" dirty="0"/>
              <a:t> </a:t>
            </a:r>
            <a:r>
              <a:rPr lang="sv-SE" sz="1100" dirty="0" err="1"/>
              <a:t>internal</a:t>
            </a:r>
            <a:r>
              <a:rPr lang="sv-SE" sz="1100" dirty="0"/>
              <a:t> </a:t>
            </a:r>
            <a:r>
              <a:rPr lang="sv-SE" sz="1100" dirty="0" err="1"/>
              <a:t>quality</a:t>
            </a:r>
            <a:r>
              <a:rPr lang="sv-SE" sz="1100" dirty="0"/>
              <a:t> </a:t>
            </a:r>
            <a:r>
              <a:rPr lang="sv-SE" sz="1100" dirty="0" err="1"/>
              <a:t>assurance</a:t>
            </a:r>
            <a:r>
              <a:rPr lang="sv-SE" sz="1100" dirty="0"/>
              <a:t> process in </a:t>
            </a:r>
            <a:r>
              <a:rPr lang="sv-SE" sz="1100" dirty="0" err="1"/>
              <a:t>answering</a:t>
            </a:r>
            <a:r>
              <a:rPr lang="sv-SE" sz="1100" dirty="0"/>
              <a:t> the </a:t>
            </a:r>
            <a:r>
              <a:rPr lang="sv-SE" sz="1100" dirty="0" err="1"/>
              <a:t>above</a:t>
            </a:r>
            <a:r>
              <a:rPr lang="sv-SE" sz="1100" dirty="0"/>
              <a:t> </a:t>
            </a:r>
            <a:r>
              <a:rPr lang="sv-SE" sz="1100" dirty="0" err="1"/>
              <a:t>question</a:t>
            </a:r>
            <a:endParaRPr lang="sv-SE" sz="11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C977B6-066B-49B8-8F82-FECB8F13B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27" y="4081673"/>
            <a:ext cx="1664757" cy="10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5C2DC-10B7-4A87-B356-F706A619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082" y="197164"/>
            <a:ext cx="2479835" cy="951444"/>
          </a:xfrm>
        </p:spPr>
        <p:txBody>
          <a:bodyPr/>
          <a:lstStyle/>
          <a:p>
            <a:r>
              <a:rPr lang="sv-SE" dirty="0" err="1"/>
              <a:t>Obstacles</a:t>
            </a:r>
            <a:r>
              <a:rPr lang="sv-SE" dirty="0"/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E361E3-13FD-4638-A34B-F37A2F490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375806"/>
              </p:ext>
            </p:extLst>
          </p:nvPr>
        </p:nvGraphicFramePr>
        <p:xfrm>
          <a:off x="864000" y="1527295"/>
          <a:ext cx="6669179" cy="282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objekt 2">
            <a:extLst>
              <a:ext uri="{FF2B5EF4-FFF2-40B4-BE49-F238E27FC236}">
                <a16:creationId xmlns:a16="http://schemas.microsoft.com/office/drawing/2014/main" id="{619AEEC5-953B-44D7-B215-00B4FB848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0" y="4095933"/>
            <a:ext cx="1678740" cy="11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FDB5A-BDD0-4DDC-9B51-79078569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00" y="85983"/>
            <a:ext cx="7614929" cy="951444"/>
          </a:xfrm>
        </p:spPr>
        <p:txBody>
          <a:bodyPr/>
          <a:lstStyle/>
          <a:p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obstacles</a:t>
            </a:r>
            <a:r>
              <a:rPr lang="sv-SE" dirty="0"/>
              <a:t>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68C61B-8A81-4324-B4C2-8A8145774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999" y="1800001"/>
            <a:ext cx="6581088" cy="27212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Differences in Education Systems and Laws/Regulations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1" dirty="0" err="1"/>
              <a:t>Complexity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Legal </a:t>
            </a:r>
            <a:r>
              <a:rPr lang="sv-SE" b="1" dirty="0" err="1"/>
              <a:t>Details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Different Tuition Fees as a Barrier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Quality Assurance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Challenges in Collaboration with Specific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Legal obstacles for UKÄ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1C58B5D-8E8F-49FB-B845-4437C5C4C0D6}"/>
              </a:ext>
            </a:extLst>
          </p:cNvPr>
          <p:cNvSpPr/>
          <p:nvPr/>
        </p:nvSpPr>
        <p:spPr>
          <a:xfrm>
            <a:off x="6330371" y="210671"/>
            <a:ext cx="2148558" cy="1410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Though individual legal details may not be inherently complicated, their aggregation can create a complex and labor-intensive process.</a:t>
            </a:r>
            <a:endParaRPr lang="sv-SE" sz="1100" dirty="0"/>
          </a:p>
        </p:txBody>
      </p:sp>
      <p:cxnSp>
        <p:nvCxnSpPr>
          <p:cNvPr id="6" name="Koppling: vinklad 5">
            <a:extLst>
              <a:ext uri="{FF2B5EF4-FFF2-40B4-BE49-F238E27FC236}">
                <a16:creationId xmlns:a16="http://schemas.microsoft.com/office/drawing/2014/main" id="{F984BA99-C78B-4C9E-8FF1-AFEE7AB2E790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4153786" y="1621256"/>
            <a:ext cx="3250864" cy="75334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>
            <a:extLst>
              <a:ext uri="{FF2B5EF4-FFF2-40B4-BE49-F238E27FC236}">
                <a16:creationId xmlns:a16="http://schemas.microsoft.com/office/drawing/2014/main" id="{E037FA68-86C8-479E-B870-B1035158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751"/>
            <a:ext cx="755381" cy="10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övre hörn rundade 10">
            <a:extLst>
              <a:ext uri="{FF2B5EF4-FFF2-40B4-BE49-F238E27FC236}">
                <a16:creationId xmlns:a16="http://schemas.microsoft.com/office/drawing/2014/main" id="{D0B2ADC6-01F1-4BC8-A540-F71C12217B59}"/>
              </a:ext>
            </a:extLst>
          </p:cNvPr>
          <p:cNvSpPr/>
          <p:nvPr/>
        </p:nvSpPr>
        <p:spPr>
          <a:xfrm rot="5400000">
            <a:off x="2209353" y="880165"/>
            <a:ext cx="2322367" cy="3326514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5C86442-0BFE-420E-A3AA-D603D87855EA}"/>
              </a:ext>
            </a:extLst>
          </p:cNvPr>
          <p:cNvGrpSpPr/>
          <p:nvPr/>
        </p:nvGrpSpPr>
        <p:grpSpPr>
          <a:xfrm>
            <a:off x="147890" y="4223670"/>
            <a:ext cx="4021135" cy="492403"/>
            <a:chOff x="3922" y="3276291"/>
            <a:chExt cx="4021135" cy="492403"/>
          </a:xfrm>
        </p:grpSpPr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0BD075E2-3061-4C58-904D-EE3CFEAB565E}"/>
                </a:ext>
              </a:extLst>
            </p:cNvPr>
            <p:cNvSpPr/>
            <p:nvPr/>
          </p:nvSpPr>
          <p:spPr>
            <a:xfrm rot="10800000" flipV="1">
              <a:off x="3923" y="3276291"/>
              <a:ext cx="4021134" cy="49240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ktangel: rundade hörn 4">
              <a:extLst>
                <a:ext uri="{FF2B5EF4-FFF2-40B4-BE49-F238E27FC236}">
                  <a16:creationId xmlns:a16="http://schemas.microsoft.com/office/drawing/2014/main" id="{B6DA8CAD-5C82-45BE-8BD2-FF1C55099182}"/>
                </a:ext>
              </a:extLst>
            </p:cNvPr>
            <p:cNvSpPr txBox="1"/>
            <p:nvPr/>
          </p:nvSpPr>
          <p:spPr>
            <a:xfrm>
              <a:off x="3922" y="3287928"/>
              <a:ext cx="3973060" cy="44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The review of the above areas should include impact assessments for UKÄ's assignments and the regulations that govern these. </a:t>
              </a:r>
              <a:endParaRPr lang="sv-SE" sz="1100" kern="1200" dirty="0"/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356E8DFF-BA97-4645-BFB3-7710CA1EDFB6}"/>
              </a:ext>
            </a:extLst>
          </p:cNvPr>
          <p:cNvGrpSpPr/>
          <p:nvPr/>
        </p:nvGrpSpPr>
        <p:grpSpPr>
          <a:xfrm>
            <a:off x="5328034" y="945340"/>
            <a:ext cx="3589867" cy="875160"/>
            <a:chOff x="0" y="42467"/>
            <a:chExt cx="3589867" cy="875160"/>
          </a:xfrm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FE5E52DA-0581-45F6-9AF1-687E702ED0C5}"/>
                </a:ext>
              </a:extLst>
            </p:cNvPr>
            <p:cNvSpPr/>
            <p:nvPr/>
          </p:nvSpPr>
          <p:spPr>
            <a:xfrm>
              <a:off x="0" y="42467"/>
              <a:ext cx="3589867" cy="875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BE27CC87-BA49-4B79-87B7-D28D5F11678B}"/>
                </a:ext>
              </a:extLst>
            </p:cNvPr>
            <p:cNvSpPr txBox="1"/>
            <p:nvPr/>
          </p:nvSpPr>
          <p:spPr>
            <a:xfrm>
              <a:off x="42722" y="85189"/>
              <a:ext cx="3504423" cy="789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In addition to the proposals, the UKÄ assesses that: </a:t>
              </a:r>
              <a:endParaRPr lang="sv-SE" sz="2200" kern="1200" dirty="0"/>
            </a:p>
          </p:txBody>
        </p: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FCBC592-7160-4EF7-9AE1-F85A7A91D8E9}"/>
              </a:ext>
            </a:extLst>
          </p:cNvPr>
          <p:cNvGrpSpPr/>
          <p:nvPr/>
        </p:nvGrpSpPr>
        <p:grpSpPr>
          <a:xfrm>
            <a:off x="5501566" y="1820500"/>
            <a:ext cx="3373613" cy="2732400"/>
            <a:chOff x="0" y="960094"/>
            <a:chExt cx="3373613" cy="2732400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E5933CE0-5337-4F76-ADE1-C665E6EB804A}"/>
                </a:ext>
              </a:extLst>
            </p:cNvPr>
            <p:cNvSpPr/>
            <p:nvPr/>
          </p:nvSpPr>
          <p:spPr>
            <a:xfrm>
              <a:off x="0" y="960094"/>
              <a:ext cx="3373613" cy="2732400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69ED8D78-1AFF-4C37-B868-AD489C72E875}"/>
                </a:ext>
              </a:extLst>
            </p:cNvPr>
            <p:cNvSpPr txBox="1"/>
            <p:nvPr/>
          </p:nvSpPr>
          <p:spPr>
            <a:xfrm>
              <a:off x="0" y="960094"/>
              <a:ext cx="3373613" cy="273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978" tIns="26670" rIns="149352" bIns="2667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600" kern="1200" dirty="0"/>
                <a:t>UKÄ needs to establish procedures for receiving information from foreign quality assurance </a:t>
              </a:r>
              <a:r>
                <a:rPr lang="en-US" sz="1600" kern="1200" dirty="0" err="1"/>
                <a:t>organisations</a:t>
              </a:r>
              <a:r>
                <a:rPr lang="en-US" sz="1600" kern="1200" dirty="0"/>
                <a:t> concerning reviews that will be carried out in Sweden and concerning decisions on review results. </a:t>
              </a:r>
              <a:endParaRPr lang="sv-SE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600" kern="1200" dirty="0"/>
                <a:t>Swedish HEIs need to increase their knowledge of transnational quality assurance processes linked to joint </a:t>
              </a:r>
              <a:r>
                <a:rPr lang="en-US" sz="1600" kern="1200" dirty="0" err="1"/>
                <a:t>programmes</a:t>
              </a:r>
              <a:r>
                <a:rPr lang="en-US" sz="1600" kern="1200" dirty="0"/>
                <a:t>. </a:t>
              </a:r>
              <a:endParaRPr lang="sv-SE" sz="1600" kern="1200" dirty="0"/>
            </a:p>
          </p:txBody>
        </p:sp>
      </p:grp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2174FBB-BC0F-412E-AF57-3E95C78BE196}"/>
              </a:ext>
            </a:extLst>
          </p:cNvPr>
          <p:cNvSpPr/>
          <p:nvPr/>
        </p:nvSpPr>
        <p:spPr>
          <a:xfrm>
            <a:off x="0" y="1013115"/>
            <a:ext cx="1864819" cy="29758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4247462C-6139-42AF-99CB-4E6E23BA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90" y="-123481"/>
            <a:ext cx="5196208" cy="951444"/>
          </a:xfrm>
        </p:spPr>
        <p:txBody>
          <a:bodyPr/>
          <a:lstStyle/>
          <a:p>
            <a:r>
              <a:rPr lang="en-GB" dirty="0"/>
              <a:t>Some possible solutions </a:t>
            </a:r>
          </a:p>
        </p:txBody>
      </p:sp>
      <p:sp>
        <p:nvSpPr>
          <p:cNvPr id="23" name="Rektangel: rundade hörn 4">
            <a:extLst>
              <a:ext uri="{FF2B5EF4-FFF2-40B4-BE49-F238E27FC236}">
                <a16:creationId xmlns:a16="http://schemas.microsoft.com/office/drawing/2014/main" id="{782377F8-902C-4FA3-ADCD-15B6E8C0C332}"/>
              </a:ext>
            </a:extLst>
          </p:cNvPr>
          <p:cNvSpPr txBox="1"/>
          <p:nvPr/>
        </p:nvSpPr>
        <p:spPr>
          <a:xfrm>
            <a:off x="64552" y="1065037"/>
            <a:ext cx="1682754" cy="2840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20955" rIns="41910" bIns="2095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Swedish Higher Education Authority has proposed to the Ministry of </a:t>
            </a:r>
            <a:r>
              <a:rPr lang="en-US" sz="1100" dirty="0"/>
              <a:t>Education </a:t>
            </a:r>
            <a:r>
              <a:rPr lang="en-US" sz="1100" kern="1200" dirty="0"/>
              <a:t>to take the initiative to</a:t>
            </a:r>
            <a:endParaRPr lang="sv-SE" sz="1100" kern="1200" dirty="0"/>
          </a:p>
        </p:txBody>
      </p:sp>
      <p:sp>
        <p:nvSpPr>
          <p:cNvPr id="24" name="Rektangel: övre hörn rundade 4">
            <a:extLst>
              <a:ext uri="{FF2B5EF4-FFF2-40B4-BE49-F238E27FC236}">
                <a16:creationId xmlns:a16="http://schemas.microsoft.com/office/drawing/2014/main" id="{BDF51CA5-07B8-49D8-97D0-62D719DBDD0F}"/>
              </a:ext>
            </a:extLst>
          </p:cNvPr>
          <p:cNvSpPr txBox="1"/>
          <p:nvPr/>
        </p:nvSpPr>
        <p:spPr>
          <a:xfrm>
            <a:off x="1907541" y="1523935"/>
            <a:ext cx="3169310" cy="209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20955" rIns="41910" bIns="20955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100" kern="1200" dirty="0"/>
              <a:t> Review Swedish regulations and procedures that make it difficult to participate in and implement joint </a:t>
            </a:r>
            <a:r>
              <a:rPr lang="en-US" sz="1100" kern="1200" dirty="0" err="1"/>
              <a:t>programmes</a:t>
            </a:r>
            <a:r>
              <a:rPr lang="en-US" sz="1100" kern="1200" dirty="0"/>
              <a:t>. </a:t>
            </a:r>
            <a:endParaRPr lang="sv-SE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100" kern="1200" dirty="0"/>
              <a:t> Review options for the UKÄ to carry out reviews outside Sweden in accordance with the Bologna Process. </a:t>
            </a:r>
            <a:endParaRPr lang="sv-SE" sz="11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100" kern="1200" dirty="0"/>
              <a:t> Review the possibility that Sweden can </a:t>
            </a:r>
            <a:r>
              <a:rPr lang="en-US" sz="1100" kern="1200" dirty="0" err="1"/>
              <a:t>recognise</a:t>
            </a:r>
            <a:r>
              <a:rPr lang="en-US" sz="1100" kern="1200" dirty="0"/>
              <a:t> reviews carried out by other EQAR-registered </a:t>
            </a:r>
            <a:r>
              <a:rPr lang="en-US" sz="1100" kern="1200" dirty="0" err="1"/>
              <a:t>organisations</a:t>
            </a:r>
            <a:r>
              <a:rPr lang="en-US" sz="1100" kern="1200" dirty="0"/>
              <a:t> in accordance with the Bologna Process. </a:t>
            </a:r>
            <a:endParaRPr lang="sv-SE" sz="1100" kern="1200" dirty="0"/>
          </a:p>
        </p:txBody>
      </p:sp>
    </p:spTree>
    <p:extLst>
      <p:ext uri="{BB962C8B-B14F-4D97-AF65-F5344CB8AC3E}">
        <p14:creationId xmlns:p14="http://schemas.microsoft.com/office/powerpoint/2010/main" val="24300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Standard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 Powerpoint-presentation på svenska (2)</Template>
  <TotalTime>1001</TotalTime>
  <Words>600</Words>
  <Application>Microsoft Office PowerPoint</Application>
  <PresentationFormat>Bildspel på skärmen (16:9)</PresentationFormat>
  <Paragraphs>43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Standardtema</vt:lpstr>
      <vt:lpstr>PowerPoint-presentation</vt:lpstr>
      <vt:lpstr>Joint programmes</vt:lpstr>
      <vt:lpstr>PowerPoint-presentation</vt:lpstr>
      <vt:lpstr>Obstacles?</vt:lpstr>
      <vt:lpstr>Examples of obstacles:</vt:lpstr>
      <vt:lpstr>Some possible solutions </vt:lpstr>
    </vt:vector>
  </TitlesOfParts>
  <Company>AB Typoform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Transnationell kvalitetssäkring</dc:title>
  <dc:creator>Stella Annani</dc:creator>
  <cp:lastModifiedBy>Sebastian Steele</cp:lastModifiedBy>
  <cp:revision>60</cp:revision>
  <dcterms:created xsi:type="dcterms:W3CDTF">2023-10-02T14:25:45Z</dcterms:created>
  <dcterms:modified xsi:type="dcterms:W3CDTF">2024-10-22T14:16:14Z</dcterms:modified>
</cp:coreProperties>
</file>