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3.xml" ContentType="application/xml"/>
  <Override PartName="/customXml/itemProps3.xml" ContentType="application/vnd.openxmlformats-officedocument.customXml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18.xml" ContentType="application/vnd.openxmlformats-officedocument.theme+xml"/>
  <Override PartName="/ppt/theme/theme14.xml" ContentType="application/vnd.openxmlformats-officedocument.theme+xml"/>
  <Override PartName="/ppt/theme/theme7.xml" ContentType="application/vnd.openxmlformats-officedocument.theme+xml"/>
  <Override PartName="/ppt/theme/theme19.xml" ContentType="application/vnd.openxmlformats-officedocument.theme+xml"/>
  <Override PartName="/ppt/theme/theme3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5.xml" ContentType="application/vnd.openxmlformats-officedocument.theme+xml"/>
  <Override PartName="/ppt/theme/theme4.xml" ContentType="application/vnd.openxmlformats-officedocument.theme+xml"/>
  <Override PartName="/ppt/theme/theme11.xml" ContentType="application/vnd.openxmlformats-officedocument.theme+xml"/>
  <Override PartName="/ppt/theme/theme16.xml" ContentType="application/vnd.openxmlformats-officedocument.theme+xml"/>
  <Override PartName="/ppt/theme/theme9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17.xml" ContentType="application/vnd.openxmlformats-officedocument.theme+xml"/>
  <Override PartName="/ppt/theme/theme25.xml" ContentType="application/vnd.openxmlformats-officedocument.theme+xml"/>
  <Override PartName="/ppt/slideMasters/_rels/slideMaster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8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1.png" ContentType="image/png"/>
  <Override PartName="/ppt/media/image52.svg" ContentType="image/svg"/>
  <Override PartName="/ppt/media/image33.png" ContentType="image/png"/>
  <Override PartName="/ppt/media/image77.svg" ContentType="image/svg"/>
  <Override PartName="/ppt/media/image5.png" ContentType="image/png"/>
  <Override PartName="/ppt/media/image56.svg" ContentType="image/svg"/>
  <Override PartName="/ppt/media/image13.png" ContentType="image/png"/>
  <Override PartName="/ppt/media/image46.svg" ContentType="image/svg"/>
  <Override PartName="/ppt/media/image6.jpeg" ContentType="image/jpeg"/>
  <Override PartName="/ppt/media/image58.png" ContentType="image/png"/>
  <Override PartName="/ppt/media/image38.svg" ContentType="image/svg"/>
  <Override PartName="/ppt/media/image16.svg" ContentType="image/svg"/>
  <Override PartName="/ppt/media/image18.svg" ContentType="image/svg"/>
  <Override PartName="/ppt/media/image8.jpeg" ContentType="image/jpeg"/>
  <Override PartName="/ppt/media/image63.svg" ContentType="image/svg"/>
  <Override PartName="/ppt/media/image78.png" ContentType="image/png"/>
  <Override PartName="/ppt/media/image17.png" ContentType="image/png"/>
  <Override PartName="/ppt/media/image10.svg" ContentType="image/svg"/>
  <Override PartName="/ppt/media/image25.png" ContentType="image/png"/>
  <Override PartName="/ppt/media/image69.svg" ContentType="image/svg"/>
  <Override PartName="/ppt/media/image23.png" ContentType="image/png"/>
  <Override PartName="/ppt/media/image67.svg" ContentType="image/svg"/>
  <Override PartName="/ppt/media/image11.png" ContentType="image/png"/>
  <Override PartName="/ppt/media/image4.png" ContentType="image/png"/>
  <Override PartName="/ppt/media/image44.svg" ContentType="image/svg"/>
  <Override PartName="/ppt/media/image3.png" ContentType="image/png"/>
  <Override PartName="/ppt/media/image54.svg" ContentType="image/svg"/>
  <Override PartName="/ppt/media/image15.png" ContentType="image/png"/>
  <Override PartName="/ppt/media/image59.svg" ContentType="image/svg"/>
  <Override PartName="/ppt/media/image7.jpeg" ContentType="image/jpeg"/>
  <Override PartName="/ppt/media/image2.png" ContentType="image/png"/>
  <Override PartName="/ppt/media/image68.png" ContentType="image/png"/>
  <Override PartName="/ppt/media/image19.png" ContentType="image/png"/>
  <Override PartName="/ppt/media/image20.svg" ContentType="image/svg"/>
  <Override PartName="/ppt/media/image35.png" ContentType="image/png"/>
  <Override PartName="/ppt/media/image79.svg" ContentType="image/svg"/>
  <Override PartName="/ppt/media/image21.png" ContentType="image/png"/>
  <Override PartName="/ppt/media/image65.svg" ContentType="image/svg"/>
  <Override PartName="/ppt/media/image9.png" ContentType="image/png"/>
  <Override PartName="/ppt/media/image26.svg" ContentType="image/svg"/>
  <Override PartName="/ppt/media/image40.svg" ContentType="image/svg"/>
  <Override PartName="/ppt/media/image55.png" ContentType="image/png"/>
  <Override PartName="/ppt/media/image29.png" ContentType="image/png"/>
  <Override PartName="/ppt/media/image14.svg" ContentType="image/svg"/>
  <Override PartName="/ppt/media/image42.svg" ContentType="image/svg"/>
  <Override PartName="/ppt/media/image57.png" ContentType="image/png"/>
  <Override PartName="/ppt/media/image37.png" ContentType="image/png"/>
  <Override PartName="/ppt/media/image22.svg" ContentType="image/svg"/>
  <Override PartName="/ppt/media/image31.png" ContentType="image/png"/>
  <Override PartName="/ppt/media/image75.svg" ContentType="image/svg"/>
  <Override PartName="/ppt/media/image49.png" ContentType="image/png"/>
  <Override PartName="/ppt/media/image34.svg" ContentType="image/svg"/>
  <Override PartName="/ppt/media/image36.svg" ContentType="image/svg"/>
  <Override PartName="/ppt/media/image39.png" ContentType="image/png"/>
  <Override PartName="/ppt/media/image24.svg" ContentType="image/svg"/>
  <Override PartName="/ppt/media/image41.png" ContentType="image/png"/>
  <Override PartName="/ppt/media/image43.png" ContentType="image/png"/>
  <Override PartName="/ppt/media/image45.png" ContentType="image/png"/>
  <Override PartName="/ppt/media/image30.svg" ContentType="image/svg"/>
  <Override PartName="/ppt/media/image70.png" ContentType="image/png"/>
  <Override PartName="/ppt/media/image50.svg" ContentType="image/svg"/>
  <Override PartName="/ppt/media/image86.svg" ContentType="image/svg"/>
  <Override PartName="/ppt/media/image53.png" ContentType="image/png"/>
  <Override PartName="/ppt/media/image81.svg" ContentType="image/svg"/>
  <Override PartName="/ppt/media/image48.svg" ContentType="image/svg"/>
  <Override PartName="/ppt/media/image61.svg" ContentType="image/svg"/>
  <Override PartName="/ppt/media/image76.png" ContentType="image/png"/>
  <Override PartName="/ppt/media/image62.png" ContentType="image/png"/>
  <Override PartName="/ppt/media/image64.png" ContentType="image/png"/>
  <Override PartName="/ppt/media/image66.png" ContentType="image/png"/>
  <Override PartName="/ppt/media/image84.png" ContentType="image/png"/>
  <Override PartName="/ppt/media/image71.svg" ContentType="image/svg"/>
  <Override PartName="/ppt/media/image72.png" ContentType="image/png"/>
  <Override PartName="/ppt/media/image73.svg" ContentType="image/svg"/>
  <Override PartName="/ppt/media/image28.svg" ContentType="image/svg"/>
  <Override PartName="/ppt/media/image74.png" ContentType="image/png"/>
  <Override PartName="/ppt/media/image32.svg" ContentType="image/svg"/>
  <Override PartName="/ppt/media/image47.png" ContentType="image/png"/>
  <Override PartName="/ppt/media/image80.png" ContentType="image/png"/>
  <Override PartName="/ppt/media/image12.svg" ContentType="image/svg"/>
  <Override PartName="/ppt/media/image27.png" ContentType="image/png"/>
  <Override PartName="/ppt/media/image60.png" ContentType="image/png"/>
  <Override PartName="/ppt/media/image82.png" ContentType="image/png"/>
  <Override PartName="/ppt/media/image83.png" ContentType="image/png"/>
  <Override PartName="/ppt/media/image51.png" ContentType="image/png"/>
  <Override PartName="/ppt/media/image85.png" ContentType="image/png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notesMasterIdLst>
    <p:notesMasterId r:id="rId26"/>
  </p:notes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notesMaster" Target="notesMasters/notesMaster1.xml"/><Relationship Id="rId27" Type="http://schemas.openxmlformats.org/officeDocument/2006/relationships/slide" Target="slides/slide1.xml"/><Relationship Id="rId28" Type="http://schemas.openxmlformats.org/officeDocument/2006/relationships/slide" Target="slides/slide2.xml"/><Relationship Id="rId29" Type="http://schemas.openxmlformats.org/officeDocument/2006/relationships/slide" Target="slides/slide3.xml"/><Relationship Id="rId30" Type="http://schemas.openxmlformats.org/officeDocument/2006/relationships/slide" Target="slides/slide4.xml"/><Relationship Id="rId31" Type="http://schemas.openxmlformats.org/officeDocument/2006/relationships/slide" Target="slides/slide5.xml"/><Relationship Id="rId32" Type="http://schemas.openxmlformats.org/officeDocument/2006/relationships/slide" Target="slides/slide6.xml"/><Relationship Id="rId33" Type="http://schemas.openxmlformats.org/officeDocument/2006/relationships/slide" Target="slides/slide7.xml"/><Relationship Id="rId34" Type="http://schemas.openxmlformats.org/officeDocument/2006/relationships/slide" Target="slides/slide8.xml"/><Relationship Id="rId35" Type="http://schemas.openxmlformats.org/officeDocument/2006/relationships/slide" Target="slides/slide9.xml"/><Relationship Id="rId36" Type="http://schemas.openxmlformats.org/officeDocument/2006/relationships/slide" Target="slides/slide10.xml"/><Relationship Id="rId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150" sz="18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 idx="2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ftr" idx="2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 idx="2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F51D81E-50D8-4164-957A-1A2D147189D7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GIVE THE FLOOR BACK TO KOEN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F03CCE-3049-4BA7-A8FB-6DBC9FE05369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234385F-B443-488E-94CB-ED3A0801D7CB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</a:rPr>
              <a:t>Why do we need Digital credentials?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</a:rPr>
              <a:t>Increasingly digitalizing world: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Adaptability: As the world transitions to a more digital landscape, it's crucial to replace traditional paper credentials with more agile, easily shareable digital versions -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European Commission Vision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: Aligning with the EC's digital strategy, fostering a connected and tech-forward European society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Security / Trust -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Tamper-proof eSeals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: Ensures the authenticity and integrity of each digital credential, making unauthorized changes evident -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Combatting Diploma Mills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: Digital verifications can decrease the prevalence of fraudulent academic institutions and fake degrees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</a:tabLs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Recognition (a single way of presenting knowledge and knowing where the credential comes from):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Times New Roman"/>
              </a:rPr>
              <a:t>Standardised Presentation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Times New Roman"/>
              </a:rPr>
              <a:t>: Offers a unified way of showcasing achievements, skills, and knowledge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Times New Roman"/>
              </a:rPr>
              <a:t>Transparent Origins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Times New Roman"/>
              </a:rPr>
              <a:t>: Ensures stakeholders know the source and authenticity of every credential, fostering trust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457200"/>
              </a:tabLst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</a:tabLs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Times New Roman"/>
              </a:rPr>
              <a:t>Showcasing your knowledge /skills – adapting to the needs of the labour market :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Labour Market Relevance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: Highlighting the most sought-after skills and competencies makes candidates more appealing to potential employers -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Life-long learning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: Digital credentials can inspire lifelong learning, ensuring individuals stay updated and relevant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457200"/>
              </a:tabLst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</a:tabLs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Ownership of data – the Learner is in control (wallets/ eportfolio etc):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Learner Empowerment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: Provides learners the control over their achievements, ensuring data privacy and security </a:t>
            </a:r>
            <a:r>
              <a:rPr b="1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Digital Wallets &amp; ePortfolios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: Facilitates easy management, sharing, and verification of credentials, making it simpler for learners to navigate academic and professional landscapes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457200"/>
              </a:tabLst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457200"/>
              </a:tabLst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Roboto Light"/>
              </a:rPr>
              <a:t>Each of these topics will be addressed separately to showcase their value.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457200"/>
              </a:tabLst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C28AB2-DFEF-4512-AFB7-241C5F4CDE60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What can we do with the EDCs? What is offered by the infrastructure?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Mention web-based free tool - OCB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Build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4494"/>
                </a:solidFill>
                <a:latin typeface="Arial"/>
              </a:rPr>
              <a:t>Compliant credential templates directly in the Online Credential Builder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449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4494"/>
                </a:solidFill>
                <a:latin typeface="Arial"/>
              </a:rPr>
              <a:t>Issue </a:t>
            </a:r>
            <a:r>
              <a:rPr b="0" lang="en-US" sz="2000" spc="-1" strike="noStrike">
                <a:solidFill>
                  <a:srgbClr val="004494"/>
                </a:solidFill>
                <a:latin typeface="Arial"/>
              </a:rPr>
              <a:t>Credentials and send them to their Owners - </a:t>
            </a:r>
            <a:r>
              <a:rPr b="0" lang="hu-HU" sz="1200" spc="-1" strike="noStrike">
                <a:solidFill>
                  <a:srgbClr val="004494"/>
                </a:solidFill>
                <a:latin typeface="Arial"/>
              </a:rPr>
              <a:t>Seal and award </a:t>
            </a:r>
            <a:r>
              <a:rPr b="0" lang="en-US" sz="1200" spc="-1" strike="noStrike">
                <a:solidFill>
                  <a:srgbClr val="004494"/>
                </a:solidFill>
                <a:latin typeface="Arial"/>
              </a:rPr>
              <a:t>them to their recipients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449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4494"/>
                </a:solidFill>
                <a:latin typeface="Arial"/>
              </a:rPr>
              <a:t>Store</a:t>
            </a:r>
            <a:r>
              <a:rPr b="0" lang="en-US" sz="2000" spc="-1" strike="noStrike">
                <a:solidFill>
                  <a:srgbClr val="004494"/>
                </a:solidFill>
                <a:latin typeface="Arial"/>
              </a:rPr>
              <a:t> Credentials securely in a single online or offline wallet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449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4494"/>
                </a:solidFill>
                <a:latin typeface="Arial"/>
              </a:rPr>
              <a:t>Verify</a:t>
            </a:r>
            <a:r>
              <a:rPr b="0" lang="en-US" sz="2000" spc="-1" strike="noStrike">
                <a:solidFill>
                  <a:srgbClr val="004494"/>
                </a:solidFill>
                <a:latin typeface="Arial"/>
              </a:rPr>
              <a:t> If the credentials are authentic and valid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449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4494"/>
                </a:solidFill>
                <a:latin typeface="Arial"/>
              </a:rPr>
              <a:t>Share</a:t>
            </a:r>
            <a:r>
              <a:rPr b="0" lang="en-US" sz="2000" spc="-1" strike="noStrike">
                <a:solidFill>
                  <a:srgbClr val="004494"/>
                </a:solidFill>
                <a:latin typeface="Arial"/>
              </a:rPr>
              <a:t> The information in the credential with any other person or organsation with just one click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PT" sz="2000" spc="-1" strike="noStrike">
                <a:solidFill>
                  <a:srgbClr val="000000"/>
                </a:solidFill>
                <a:latin typeface="Arial"/>
              </a:rPr>
              <a:t>By using open-source code, you will move toward your own custom-built implementation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42CFB87-EEB6-4C64-88A6-F25317D9617E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DEFF41-624E-412C-93AE-CF48A16961BC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i-FI" sz="2000" spc="-1" strike="noStrike">
                <a:solidFill>
                  <a:srgbClr val="000000"/>
                </a:solidFill>
                <a:latin typeface="Arial"/>
              </a:rPr>
              <a:t>A move beyond paper</a:t>
            </a:r>
            <a:r>
              <a:rPr b="0" lang="fi-FI" sz="2000" spc="-1" strike="noStrike">
                <a:solidFill>
                  <a:srgbClr val="000000"/>
                </a:solidFill>
                <a:latin typeface="Arial"/>
              </a:rPr>
              <a:t>: Adapting to the digital landscape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i-FI" sz="2000" spc="-1" strike="noStrike">
                <a:solidFill>
                  <a:srgbClr val="000000"/>
                </a:solidFill>
                <a:latin typeface="Arial"/>
              </a:rPr>
              <a:t>Adapting to market needs </a:t>
            </a:r>
            <a:r>
              <a:rPr b="0" lang="fi-FI" sz="2000" spc="-1" strike="noStrike">
                <a:solidFill>
                  <a:srgbClr val="000000"/>
                </a:solidFill>
                <a:latin typeface="Arial"/>
              </a:rPr>
              <a:t>: Digital versions of credentials are everywhere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i-FI" sz="2000" spc="-1" strike="noStrike">
                <a:solidFill>
                  <a:srgbClr val="000000"/>
                </a:solidFill>
                <a:latin typeface="Arial"/>
              </a:rPr>
              <a:t>Sharing credentials online </a:t>
            </a:r>
            <a:r>
              <a:rPr b="0" lang="fi-FI" sz="2000" spc="-1" strike="noStrike">
                <a:solidFill>
                  <a:srgbClr val="000000"/>
                </a:solidFill>
                <a:latin typeface="Arial"/>
              </a:rPr>
              <a:t>: Showcasing your skills in a verifiable way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i-FI" sz="2000" spc="-1" strike="noStrike">
                <a:solidFill>
                  <a:srgbClr val="000000"/>
                </a:solidFill>
                <a:latin typeface="Arial"/>
              </a:rPr>
              <a:t>All your credentials in one place</a:t>
            </a:r>
            <a:r>
              <a:rPr b="0" lang="fi-FI" sz="2000" spc="-1" strike="noStrike">
                <a:solidFill>
                  <a:srgbClr val="000000"/>
                </a:solidFill>
                <a:latin typeface="Arial"/>
              </a:rPr>
              <a:t>: Create your ePortfolio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i-FI" sz="2000" spc="-1" strike="noStrike">
                <a:solidFill>
                  <a:srgbClr val="000000"/>
                </a:solidFill>
                <a:latin typeface="Arial"/>
              </a:rPr>
              <a:t>Cost &amp; Time efficiency </a:t>
            </a:r>
            <a:r>
              <a:rPr b="0" lang="fi-FI" sz="2000" spc="-1" strike="noStrike">
                <a:solidFill>
                  <a:srgbClr val="000000"/>
                </a:solidFill>
                <a:latin typeface="Arial"/>
              </a:rPr>
              <a:t>: Streamline credential issuing expenditure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7875AD-82AE-41CB-8764-CE6E4077CBEE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E8B86D-11EA-4D47-A016-ADBF06391A57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633FB9-6235-433E-B7B1-51ACB45EDB33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150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C4E2688-E69D-4B78-BFCD-9123A5EDBA60}" type="slidenum">
              <a:rPr b="0" lang="en-150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09D8134-076E-4713-8CA3-27EFEE74278B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EB2C02A-3E7D-4B32-BC81-8A8F7B1FA86D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22646911-A96D-48DD-90D7-0F2F7387FAC3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788F100-9D8F-4898-AA81-4F42D83BFA0E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0752E27-BA53-4C64-9014-C3E83E32113F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B08925B7-37C6-4E76-9CB6-BB468EB21D15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2035F9AF-8C5F-44B4-A15D-99AEE719323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1D086DB-6CD7-4E41-BF48-C24C213D4B63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1F7738-0D4B-40E6-9C31-47D6C24A54B9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2E394C5-3253-4EEA-A4C8-84FE5597592D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D9EA5DB1-5DBF-490B-ACBA-07D3D77E75F2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B5BC8F6-2E8B-46E8-94CA-9F2BD3B91FF9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4D6E014-A24D-4A2B-894D-F82F54130493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D49F1379-7C24-46BB-80B7-447B0FDDBEE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CF3922-53D6-48A8-98CD-17806286A73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E8CC4EB-5340-4B4D-AFAB-8B9D54B77C0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42425E-31DD-45A6-AE80-AF843D2AA185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0AD6B9E-C0FE-4C2A-A845-6A206939E58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9F32F9D-C803-48B9-854B-59BE1707C531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BDC352-F6A5-4115-8D5D-F668FB050462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1" descr="A blue rectangle with white lines&#10;&#10;Description automatically generated"/>
          <p:cNvPicPr/>
          <p:nvPr/>
        </p:nvPicPr>
        <p:blipFill>
          <a:blip r:embed="rId3"/>
          <a:stretch/>
        </p:blipFill>
        <p:spPr>
          <a:xfrm>
            <a:off x="0" y="-11160"/>
            <a:ext cx="12191760" cy="6868800"/>
          </a:xfrm>
          <a:prstGeom prst="rect">
            <a:avLst/>
          </a:prstGeom>
          <a:ln w="0">
            <a:solidFill>
              <a:srgbClr val="ffd617">
                <a:alpha val="39000"/>
              </a:srgbClr>
            </a:solidFill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234527F-0590-4B20-98F0-CD4B2EEC440D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Picture 2" descr=""/>
          <p:cNvPicPr/>
          <p:nvPr/>
        </p:nvPicPr>
        <p:blipFill>
          <a:blip r:embed="rId4"/>
          <a:stretch/>
        </p:blipFill>
        <p:spPr>
          <a:xfrm>
            <a:off x="5388840" y="258120"/>
            <a:ext cx="1659600" cy="1152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071360" y="1992600"/>
            <a:ext cx="10064880" cy="214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chemeClr val="lt1"/>
                </a:solidFill>
                <a:latin typeface="Arial Nova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" name="Straight Connector 6"/>
          <p:cNvCxnSpPr/>
          <p:nvPr/>
        </p:nvCxnSpPr>
        <p:spPr>
          <a:xfrm>
            <a:off x="838080" y="-21960"/>
            <a:ext cx="360" cy="487908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  <p:sp>
        <p:nvSpPr>
          <p:cNvPr id="6" name="Rectangle 10"/>
          <p:cNvSpPr/>
          <p:nvPr/>
        </p:nvSpPr>
        <p:spPr>
          <a:xfrm>
            <a:off x="5741280" y="6619320"/>
            <a:ext cx="707040" cy="24012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6095880" y="5558040"/>
            <a:ext cx="5040000" cy="52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i="1" lang="en-US" sz="2200" spc="-1" strike="noStrike">
                <a:solidFill>
                  <a:schemeClr val="lt1"/>
                </a:solidFill>
                <a:latin typeface="Arial"/>
              </a:rPr>
              <a:t>Edit Master text styles</a:t>
            </a:r>
            <a:endParaRPr b="0" lang="en-150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sldNum" idx="9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37A294B-793C-4AF6-B17F-FDB4D9D2A0A7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0" name="Straight Connector 7"/>
          <p:cNvCxnSpPr/>
          <p:nvPr/>
        </p:nvCxnSpPr>
        <p:spPr>
          <a:xfrm>
            <a:off x="838080" y="0"/>
            <a:ext cx="360" cy="12765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61" name="PlaceHolder 2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970560" y="2284560"/>
            <a:ext cx="3141360" cy="20905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7901280" y="2284560"/>
            <a:ext cx="3141360" cy="20905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435920" y="2284560"/>
            <a:ext cx="3141360" cy="20905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body"/>
          </p:nvPr>
        </p:nvSpPr>
        <p:spPr>
          <a:xfrm>
            <a:off x="1206720" y="4038840"/>
            <a:ext cx="2669040" cy="1523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0000" bIns="45720" anchor="t">
            <a:noAutofit/>
          </a:bodyPr>
          <a:p>
            <a:pPr indent="0" algn="ct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body"/>
          </p:nvPr>
        </p:nvSpPr>
        <p:spPr>
          <a:xfrm>
            <a:off x="4672080" y="4042080"/>
            <a:ext cx="2669040" cy="1523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0000" bIns="45720" anchor="t">
            <a:noAutofit/>
          </a:bodyPr>
          <a:p>
            <a:pPr indent="0" algn="ct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8"/>
          <p:cNvSpPr>
            <a:spLocks noGrp="1"/>
          </p:cNvSpPr>
          <p:nvPr>
            <p:ph type="body"/>
          </p:nvPr>
        </p:nvSpPr>
        <p:spPr>
          <a:xfrm>
            <a:off x="8137440" y="4037400"/>
            <a:ext cx="2669040" cy="1523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0000" bIns="45720" anchor="t">
            <a:noAutofit/>
          </a:bodyPr>
          <a:p>
            <a:pPr indent="0" algn="ct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sldNum" idx="10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0287B23-F175-4224-B308-324311D519AE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70" name="Straight Connector 7"/>
          <p:cNvCxnSpPr/>
          <p:nvPr/>
        </p:nvCxnSpPr>
        <p:spPr>
          <a:xfrm>
            <a:off x="838080" y="0"/>
            <a:ext cx="360" cy="12765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71" name="PlaceHolder 2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713760" y="2160000"/>
            <a:ext cx="2461320" cy="1637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713760" y="3969000"/>
            <a:ext cx="2461320" cy="1637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324480" y="2160000"/>
            <a:ext cx="2461320" cy="1637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935200" y="3969000"/>
            <a:ext cx="2519640" cy="163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0000" bIns="45720" anchor="t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033560" y="2160000"/>
            <a:ext cx="2519640" cy="163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0000" bIns="45720" anchor="t">
            <a:noAutofit/>
          </a:bodyPr>
          <a:p>
            <a:pPr indent="0" algn="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PlaceHolder 8"/>
          <p:cNvSpPr>
            <a:spLocks noGrp="1"/>
          </p:cNvSpPr>
          <p:nvPr>
            <p:ph type="body"/>
          </p:nvPr>
        </p:nvSpPr>
        <p:spPr>
          <a:xfrm>
            <a:off x="6324480" y="3969000"/>
            <a:ext cx="2461320" cy="1637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9"/>
          <p:cNvSpPr>
            <a:spLocks noGrp="1"/>
          </p:cNvSpPr>
          <p:nvPr>
            <p:ph type="body"/>
          </p:nvPr>
        </p:nvSpPr>
        <p:spPr>
          <a:xfrm>
            <a:off x="1033560" y="3969000"/>
            <a:ext cx="2519640" cy="163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0000" bIns="45720" anchor="t">
            <a:noAutofit/>
          </a:bodyPr>
          <a:p>
            <a:pPr indent="0" algn="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10"/>
          <p:cNvSpPr>
            <a:spLocks noGrp="1"/>
          </p:cNvSpPr>
          <p:nvPr>
            <p:ph type="body"/>
          </p:nvPr>
        </p:nvSpPr>
        <p:spPr>
          <a:xfrm>
            <a:off x="8966160" y="2160000"/>
            <a:ext cx="2519640" cy="163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0000" bIns="45720" anchor="t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8" descr="A person using a computer&#10;&#10;Description automatically generated"/>
          <p:cNvPicPr/>
          <p:nvPr/>
        </p:nvPicPr>
        <p:blipFill>
          <a:blip r:embed="rId3"/>
          <a:srcRect l="926" t="16407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2" descr="A blue rectangle with white lines&#10;&#10;Description automatically generated"/>
          <p:cNvPicPr/>
          <p:nvPr/>
        </p:nvPicPr>
        <p:blipFill>
          <a:blip r:embed="rId4">
            <a:alphaModFix amt="78000"/>
          </a:blip>
          <a:stretch/>
        </p:blipFill>
        <p:spPr>
          <a:xfrm>
            <a:off x="0" y="-11160"/>
            <a:ext cx="12191760" cy="686880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sldNum" idx="11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EBB0FA3-C6C4-4BDD-9863-D50FF00B68D5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1350000" y="1992600"/>
            <a:ext cx="10064520" cy="112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chemeClr val="lt1"/>
                </a:solidFill>
                <a:latin typeface="Arial Nova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85" name="Straight Connector 6"/>
          <p:cNvCxnSpPr/>
          <p:nvPr/>
        </p:nvCxnSpPr>
        <p:spPr>
          <a:xfrm>
            <a:off x="838080" y="-95040"/>
            <a:ext cx="360" cy="487908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  <p:sp>
        <p:nvSpPr>
          <p:cNvPr id="86" name="Rectangle 10"/>
          <p:cNvSpPr/>
          <p:nvPr/>
        </p:nvSpPr>
        <p:spPr>
          <a:xfrm>
            <a:off x="5741280" y="6619320"/>
            <a:ext cx="707040" cy="24012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333440" y="4336920"/>
            <a:ext cx="5040000" cy="52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lt1"/>
                </a:solidFill>
                <a:latin typeface="Arial"/>
              </a:rPr>
              <a:t>Edit Master text styles</a:t>
            </a:r>
            <a:endParaRPr b="0" lang="en-150" sz="2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8" name="Picture 1" descr=""/>
          <p:cNvPicPr/>
          <p:nvPr/>
        </p:nvPicPr>
        <p:blipFill>
          <a:blip r:embed="rId5"/>
          <a:stretch/>
        </p:blipFill>
        <p:spPr>
          <a:xfrm>
            <a:off x="9422280" y="396000"/>
            <a:ext cx="2095200" cy="549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4286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838080" y="2646720"/>
            <a:ext cx="10515240" cy="781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 idx="12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360A5C1-3CB1-4D43-99E0-9453976EEC22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838080" y="3630600"/>
            <a:ext cx="10515240" cy="203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sldNum" idx="13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E100DEC-4574-4183-A8A6-1669B8F939F6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03920" y="1301760"/>
            <a:ext cx="10515240" cy="12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03920" y="3183120"/>
            <a:ext cx="10572120" cy="2262960"/>
          </a:xfrm>
          <a:prstGeom prst="rect">
            <a:avLst/>
          </a:prstGeom>
          <a:noFill/>
          <a:ln w="0">
            <a:noFill/>
          </a:ln>
        </p:spPr>
        <p:txBody>
          <a:bodyPr numCol="2" spcCol="180000"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Paragraph text to go here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81240" y="2526840"/>
            <a:ext cx="501120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en-US" sz="2000" spc="97" strike="noStrike">
                <a:solidFill>
                  <a:srgbClr val="c65094"/>
                </a:solidFill>
                <a:latin typeface="Arial"/>
                <a:ea typeface="Open Sans"/>
              </a:rPr>
              <a:t>Heading to go here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03920" y="1301760"/>
            <a:ext cx="10515240" cy="12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000" spc="-1" strike="noStrike" cap="all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4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Click to edit Master text styles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dt" idx="1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8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&lt;date/time&gt;</a:t>
            </a:r>
            <a:endParaRPr b="0" lang="en-GB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1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-45000" bIns="-45000" anchor="t">
            <a:noAutofit/>
          </a:bodyPr>
          <a:lstStyle>
            <a:lvl1pPr indent="0" algn="ct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sldNum" idx="16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11E1F39C-AE42-4AEA-A02F-29EBA9E9104B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7" descr=""/>
          <p:cNvPicPr/>
          <p:nvPr/>
        </p:nvPicPr>
        <p:blipFill>
          <a:blip r:embed="rId3"/>
          <a:stretch/>
        </p:blipFill>
        <p:spPr>
          <a:xfrm>
            <a:off x="0" y="1850400"/>
            <a:ext cx="12191760" cy="5018040"/>
          </a:xfrm>
          <a:prstGeom prst="rect">
            <a:avLst/>
          </a:prstGeom>
          <a:ln w="0">
            <a:noFill/>
          </a:ln>
        </p:spPr>
      </p:pic>
      <p:sp>
        <p:nvSpPr>
          <p:cNvPr id="110" name="PlaceHolder 1"/>
          <p:cNvSpPr>
            <a:spLocks noGrp="1"/>
          </p:cNvSpPr>
          <p:nvPr>
            <p:ph type="sldNum" idx="17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48D8D16-F8BD-453D-BBFF-5BB80BCAF8E8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Rectangle 1"/>
          <p:cNvSpPr/>
          <p:nvPr/>
        </p:nvSpPr>
        <p:spPr>
          <a:xfrm>
            <a:off x="0" y="0"/>
            <a:ext cx="12191760" cy="10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2" name="Rectangle 4"/>
          <p:cNvSpPr/>
          <p:nvPr/>
        </p:nvSpPr>
        <p:spPr>
          <a:xfrm>
            <a:off x="0" y="1078200"/>
            <a:ext cx="12191760" cy="289044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13" name="Picture 2" descr=""/>
          <p:cNvPicPr/>
          <p:nvPr/>
        </p:nvPicPr>
        <p:blipFill>
          <a:blip r:embed="rId4"/>
          <a:stretch/>
        </p:blipFill>
        <p:spPr>
          <a:xfrm>
            <a:off x="5388840" y="258120"/>
            <a:ext cx="1659600" cy="1152000"/>
          </a:xfrm>
          <a:prstGeom prst="rect">
            <a:avLst/>
          </a:prstGeom>
          <a:ln w="0">
            <a:noFill/>
          </a:ln>
        </p:spPr>
      </p:pic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1071360" y="1992600"/>
            <a:ext cx="10064880" cy="87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lt1"/>
                </a:solidFill>
                <a:latin typeface="Arial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15" name="Straight Connector 6"/>
          <p:cNvCxnSpPr/>
          <p:nvPr/>
        </p:nvCxnSpPr>
        <p:spPr>
          <a:xfrm>
            <a:off x="838080" y="1978920"/>
            <a:ext cx="360" cy="487944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116" name="Rectangle 10"/>
          <p:cNvSpPr/>
          <p:nvPr/>
        </p:nvSpPr>
        <p:spPr>
          <a:xfrm>
            <a:off x="5741280" y="6619320"/>
            <a:ext cx="707040" cy="24012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095880" y="5783400"/>
            <a:ext cx="5040000" cy="52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i="1" lang="en-US" sz="2200" spc="-1" strike="noStrike">
                <a:solidFill>
                  <a:schemeClr val="lt1"/>
                </a:solidFill>
                <a:latin typeface="Arial"/>
              </a:rPr>
              <a:t>Edit Master text styles</a:t>
            </a:r>
            <a:endParaRPr b="0" lang="en-150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5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7" descr=""/>
          <p:cNvPicPr/>
          <p:nvPr/>
        </p:nvPicPr>
        <p:blipFill>
          <a:blip r:embed="rId3"/>
          <a:stretch/>
        </p:blipFill>
        <p:spPr>
          <a:xfrm>
            <a:off x="0" y="802080"/>
            <a:ext cx="12191760" cy="6058800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13"/>
          <p:cNvSpPr/>
          <p:nvPr/>
        </p:nvSpPr>
        <p:spPr>
          <a:xfrm>
            <a:off x="5400" y="1078200"/>
            <a:ext cx="12197160" cy="5783040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accent4"/>
              </a:solidFill>
              <a:latin typeface="Arial"/>
            </a:endParaRPr>
          </a:p>
        </p:txBody>
      </p:sp>
      <p:sp>
        <p:nvSpPr>
          <p:cNvPr id="121" name="Rectangle 1"/>
          <p:cNvSpPr/>
          <p:nvPr/>
        </p:nvSpPr>
        <p:spPr>
          <a:xfrm>
            <a:off x="0" y="0"/>
            <a:ext cx="12191760" cy="10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71360" y="1992600"/>
            <a:ext cx="10064880" cy="214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lt1"/>
                </a:solidFill>
                <a:latin typeface="Arial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23" name="Straight Connector 6"/>
          <p:cNvCxnSpPr/>
          <p:nvPr/>
        </p:nvCxnSpPr>
        <p:spPr>
          <a:xfrm>
            <a:off x="838080" y="1978920"/>
            <a:ext cx="360" cy="487944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124" name="Rectangle 10"/>
          <p:cNvSpPr/>
          <p:nvPr/>
        </p:nvSpPr>
        <p:spPr>
          <a:xfrm>
            <a:off x="5741280" y="6619320"/>
            <a:ext cx="707040" cy="24012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4"/>
          <a:stretch/>
        </p:blipFill>
        <p:spPr>
          <a:xfrm>
            <a:off x="5388840" y="258120"/>
            <a:ext cx="1659600" cy="11520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5880" y="5558040"/>
            <a:ext cx="5040000" cy="52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i="1" lang="en-US" sz="2200" spc="-1" strike="noStrike">
                <a:solidFill>
                  <a:schemeClr val="lt1"/>
                </a:solidFill>
                <a:latin typeface="Arial"/>
              </a:rPr>
              <a:t>Edit Master text styles</a:t>
            </a:r>
            <a:endParaRPr b="0" lang="en-150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5327640" cy="390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402240" y="1825560"/>
            <a:ext cx="5327640" cy="390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sldNum" idx="2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E50160B5-81D4-4033-AF43-209DFD8D87B1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2" name="Straight Connector 8"/>
          <p:cNvCxnSpPr/>
          <p:nvPr/>
        </p:nvCxnSpPr>
        <p:spPr>
          <a:xfrm>
            <a:off x="838080" y="0"/>
            <a:ext cx="360" cy="12765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70280" y="1122480"/>
            <a:ext cx="1067580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chemeClr val="accent5"/>
                </a:solidFill>
                <a:latin typeface="Arial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18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lt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AF43D773-3FC2-4B38-AF59-65B5173A66F7}" type="slidenum">
              <a:rPr b="0" lang="en-GB" sz="1200" spc="-1" strike="noStrike">
                <a:solidFill>
                  <a:schemeClr val="lt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31" name="Straight Connector 6"/>
          <p:cNvCxnSpPr/>
          <p:nvPr/>
        </p:nvCxnSpPr>
        <p:spPr>
          <a:xfrm>
            <a:off x="838080" y="0"/>
            <a:ext cx="360" cy="32961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pic>
        <p:nvPicPr>
          <p:cNvPr id="132" name="Picture 8" descr=""/>
          <p:cNvPicPr/>
          <p:nvPr/>
        </p:nvPicPr>
        <p:blipFill>
          <a:blip r:embed="rId3"/>
          <a:stretch/>
        </p:blipFill>
        <p:spPr>
          <a:xfrm>
            <a:off x="10027800" y="6045120"/>
            <a:ext cx="1718280" cy="4507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4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36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sldNum" idx="19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ABCB838-045F-4311-8C3E-DF3D0CE74F76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8" name="Picture 8" descr=""/>
          <p:cNvPicPr/>
          <p:nvPr/>
        </p:nvPicPr>
        <p:blipFill>
          <a:blip r:embed="rId3"/>
          <a:stretch/>
        </p:blipFill>
        <p:spPr>
          <a:xfrm>
            <a:off x="10033920" y="6045840"/>
            <a:ext cx="1715760" cy="45036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40" name="Straight Connector 12"/>
          <p:cNvCxnSpPr/>
          <p:nvPr/>
        </p:nvCxnSpPr>
        <p:spPr>
          <a:xfrm>
            <a:off x="838080" y="0"/>
            <a:ext cx="360" cy="3296160"/>
          </a:xfrm>
          <a:prstGeom prst="straightConnector1">
            <a:avLst/>
          </a:prstGeom>
          <a:ln w="28575">
            <a:solidFill>
              <a:srgbClr val="034ea2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4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42" name="Rectangle 6"/>
          <p:cNvSpPr/>
          <p:nvPr/>
        </p:nvSpPr>
        <p:spPr>
          <a:xfrm>
            <a:off x="0" y="0"/>
            <a:ext cx="12191760" cy="342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sldNum" idx="20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DEC6E83-A7CB-4541-9A13-48499D52F858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45" name="Straight Connector 12"/>
          <p:cNvCxnSpPr/>
          <p:nvPr/>
        </p:nvCxnSpPr>
        <p:spPr>
          <a:xfrm>
            <a:off x="838080" y="0"/>
            <a:ext cx="360" cy="2363040"/>
          </a:xfrm>
          <a:prstGeom prst="straightConnector1">
            <a:avLst/>
          </a:prstGeom>
          <a:ln w="28575">
            <a:solidFill>
              <a:srgbClr val="034ea2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47" name="Rectangle 6"/>
          <p:cNvSpPr/>
          <p:nvPr/>
        </p:nvSpPr>
        <p:spPr>
          <a:xfrm>
            <a:off x="0" y="0"/>
            <a:ext cx="12191760" cy="342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sldNum" idx="21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3F0D474E-D3AB-4FC4-8B3E-7DA9A04F1CB5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chemeClr val="accent5"/>
                </a:solidFill>
                <a:latin typeface="Arial"/>
              </a:rPr>
              <a:t>Click to edit Master title style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150" name="Straight Connector 12"/>
          <p:cNvCxnSpPr/>
          <p:nvPr/>
        </p:nvCxnSpPr>
        <p:spPr>
          <a:xfrm>
            <a:off x="838080" y="0"/>
            <a:ext cx="360" cy="236304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905480" cy="388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ldNum" idx="22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1E8C32B-F569-4EAB-8CFB-78C9DBE95C79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54" name="Straight Connector 6"/>
          <p:cNvCxnSpPr/>
          <p:nvPr/>
        </p:nvCxnSpPr>
        <p:spPr>
          <a:xfrm>
            <a:off x="838080" y="0"/>
            <a:ext cx="360" cy="12765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155" name="PlaceHolder 3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5327640" cy="390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02240" y="1825560"/>
            <a:ext cx="5327640" cy="390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3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F4F4C5C-3301-4004-8A81-DA82508F127E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8" name="Straight Connector 9"/>
          <p:cNvCxnSpPr/>
          <p:nvPr/>
        </p:nvCxnSpPr>
        <p:spPr>
          <a:xfrm>
            <a:off x="838080" y="0"/>
            <a:ext cx="360" cy="12765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19" name="PlaceHolder 4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58080" cy="376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ldNum" idx="4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8E8DA9B-C2D1-4BA0-BE01-30B52219E716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05120" y="1825560"/>
            <a:ext cx="3358080" cy="376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8371800" y="1825560"/>
            <a:ext cx="3358080" cy="376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25" name="Straight Connector 11"/>
          <p:cNvCxnSpPr/>
          <p:nvPr/>
        </p:nvCxnSpPr>
        <p:spPr>
          <a:xfrm>
            <a:off x="838080" y="0"/>
            <a:ext cx="360" cy="12765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26" name="PlaceHolder 5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dk2"/>
                </a:solidFill>
                <a:latin typeface="Arial"/>
              </a:rPr>
              <a:t>Edit Master text styles</a:t>
            </a:r>
            <a:endParaRPr b="0" lang="en-150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09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dk2"/>
                </a:solidFill>
                <a:latin typeface="Arial"/>
              </a:rPr>
              <a:t>Edit Master text styles</a:t>
            </a:r>
            <a:endParaRPr b="0" lang="en-150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09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5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BEF19CA-7F96-450C-8814-1E4D0F9FD9F1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3" name="Straight Connector 11"/>
          <p:cNvCxnSpPr/>
          <p:nvPr/>
        </p:nvCxnSpPr>
        <p:spPr>
          <a:xfrm>
            <a:off x="838080" y="0"/>
            <a:ext cx="360" cy="127656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sp>
        <p:nvSpPr>
          <p:cNvPr id="34" name="PlaceHolder 6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sldNum" idx="6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A1D3B59-5966-467E-B070-8ABF065AE649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Slide Number Placeholder 7"/>
          <p:cNvSpPr/>
          <p:nvPr/>
        </p:nvSpPr>
        <p:spPr>
          <a:xfrm>
            <a:off x="11716920" y="6565680"/>
            <a:ext cx="36540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100000"/>
              </a:lnSpc>
            </a:pPr>
            <a:fld id="{3734E7DF-031A-472F-B80B-F9DF98E892FF}" type="slidenum">
              <a:rPr b="1" lang="pt-PT" sz="1050" spc="-1" strike="noStrike">
                <a:solidFill>
                  <a:srgbClr val="034ea2"/>
                </a:solidFill>
                <a:latin typeface="Arial"/>
              </a:rPr>
              <a:t>&lt;number&gt;</a:t>
            </a:fld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150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16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150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2" descr="A blue rectangle with white lines&#10;&#10;Description automatically generated"/>
          <p:cNvPicPr/>
          <p:nvPr/>
        </p:nvPicPr>
        <p:blipFill>
          <a:blip r:embed="rId3"/>
          <a:stretch/>
        </p:blipFill>
        <p:spPr>
          <a:xfrm>
            <a:off x="0" y="-11160"/>
            <a:ext cx="12191760" cy="68688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 descr=""/>
          <p:cNvPicPr/>
          <p:nvPr/>
        </p:nvPicPr>
        <p:blipFill>
          <a:blip r:embed="rId4"/>
          <a:stretch/>
        </p:blipFill>
        <p:spPr>
          <a:xfrm>
            <a:off x="10034280" y="5968080"/>
            <a:ext cx="1715400" cy="450000"/>
          </a:xfrm>
          <a:prstGeom prst="rect">
            <a:avLst/>
          </a:prstGeom>
          <a:ln w="0">
            <a:noFill/>
          </a:ln>
        </p:spPr>
      </p:pic>
      <p:cxnSp>
        <p:nvCxnSpPr>
          <p:cNvPr id="43" name="Straight Connector 5"/>
          <p:cNvCxnSpPr/>
          <p:nvPr/>
        </p:nvCxnSpPr>
        <p:spPr>
          <a:xfrm>
            <a:off x="838080" y="0"/>
            <a:ext cx="360" cy="134892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  <p:sp>
        <p:nvSpPr>
          <p:cNvPr id="44" name="PlaceHolder 1"/>
          <p:cNvSpPr>
            <a:spLocks noGrp="1"/>
          </p:cNvSpPr>
          <p:nvPr>
            <p:ph type="sldNum" idx="7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lt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ED8207BD-C5A8-44F0-98A4-EC3EC652EBBF}" type="slidenum">
              <a:rPr b="0" lang="en-GB" sz="1200" spc="-1" strike="noStrike">
                <a:solidFill>
                  <a:schemeClr val="lt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Slide Number Placeholder 7"/>
          <p:cNvSpPr/>
          <p:nvPr/>
        </p:nvSpPr>
        <p:spPr>
          <a:xfrm>
            <a:off x="11716920" y="6565680"/>
            <a:ext cx="36540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 defTabSz="914400">
              <a:lnSpc>
                <a:spcPct val="100000"/>
              </a:lnSpc>
            </a:pPr>
            <a:fld id="{6CD4F060-47EF-4981-9BFE-950C4A69B6D6}" type="slidenum">
              <a:rPr b="1" lang="pt-PT" sz="1050" spc="-1" strike="noStrike">
                <a:solidFill>
                  <a:srgbClr val="034ea2"/>
                </a:solidFill>
                <a:latin typeface="Arial"/>
              </a:rPr>
              <a:t>&lt;number&gt;</a:t>
            </a:fld>
            <a:endParaRPr b="0" lang="en-GB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150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16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150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150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body"/>
          </p:nvPr>
        </p:nvSpPr>
        <p:spPr>
          <a:xfrm>
            <a:off x="-59760" y="-59760"/>
            <a:ext cx="6155280" cy="698364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5"/>
            </a:solidFill>
            <a:round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Rectangle 9"/>
          <p:cNvSpPr/>
          <p:nvPr/>
        </p:nvSpPr>
        <p:spPr>
          <a:xfrm>
            <a:off x="3214080" y="1992600"/>
            <a:ext cx="8550000" cy="361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51" name="Picture 8" descr=""/>
          <p:cNvPicPr/>
          <p:nvPr/>
        </p:nvPicPr>
        <p:blipFill>
          <a:blip r:embed="rId3"/>
          <a:stretch/>
        </p:blipFill>
        <p:spPr>
          <a:xfrm>
            <a:off x="11219400" y="743760"/>
            <a:ext cx="544680" cy="54468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538440" y="1992600"/>
            <a:ext cx="8225640" cy="3616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360000" rIns="360000" tIns="360000" bIns="360000" anchor="ctr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i="1" lang="en-US" sz="1800" spc="-1" strike="noStrike">
                <a:solidFill>
                  <a:schemeClr val="dk2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"/>
          <p:cNvPicPr/>
          <p:nvPr/>
        </p:nvPicPr>
        <p:blipFill>
          <a:blip r:embed="rId2"/>
          <a:stretch/>
        </p:blipFill>
        <p:spPr>
          <a:xfrm>
            <a:off x="10033920" y="5973480"/>
            <a:ext cx="1715400" cy="45000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body"/>
          </p:nvPr>
        </p:nvSpPr>
        <p:spPr>
          <a:xfrm>
            <a:off x="6816960" y="1825560"/>
            <a:ext cx="4926600" cy="376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Edit Master text styles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1" marL="6858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150" sz="2000" spc="-1" strike="noStrike">
              <a:solidFill>
                <a:schemeClr val="dk1"/>
              </a:solidFill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99"/>
              </a:spcBef>
              <a:spcAft>
                <a:spcPts val="1800"/>
              </a:spcAft>
              <a:buClr>
                <a:srgbClr val="034ea2"/>
              </a:buClr>
              <a:buFont typeface="Arial"/>
              <a:buChar char="•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150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8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96BF64B-FE3B-4522-B887-269B20B9FE4B}" type="slidenum">
              <a:rPr b="0" lang="en-GB" sz="12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title"/>
          </p:nvPr>
        </p:nvSpPr>
        <p:spPr>
          <a:xfrm>
            <a:off x="6816960" y="482760"/>
            <a:ext cx="46688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-46440" y="-46440"/>
            <a:ext cx="6141960" cy="6963480"/>
          </a:xfrm>
          <a:prstGeom prst="rect">
            <a:avLst/>
          </a:prstGeom>
          <a:solidFill>
            <a:schemeClr val="lt2"/>
          </a:solidFill>
          <a:ln w="28440">
            <a:solidFill>
              <a:schemeClr val="accent5"/>
            </a:solidFill>
            <a:round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Click icon to add picture</a:t>
            </a:r>
            <a:endParaRPr b="0" lang="en-150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mailto:EMPL-ELM-SUPPORT@ec.europa.eu" TargetMode="External"/><Relationship Id="rId2" Type="http://schemas.openxmlformats.org/officeDocument/2006/relationships/hyperlink" Target="https://futurium.ec.europa.eu/en/european-learning-model-peer-exchange" TargetMode="External"/><Relationship Id="rId3" Type="http://schemas.openxmlformats.org/officeDocument/2006/relationships/hyperlink" Target="https://futurium.ec.europa.eu/en/european-learning-model-peer-exchange" TargetMode="External"/><Relationship Id="rId4" Type="http://schemas.openxmlformats.org/officeDocument/2006/relationships/image" Target="../media/image85.png"/><Relationship Id="rId5" Type="http://schemas.openxmlformats.org/officeDocument/2006/relationships/image" Target="../media/image86.sv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eur-lex.europa.eu/legal-content/EN/TXT/PDF/?uri=CELEX:52018DC0022&amp;from=EN" TargetMode="External"/><Relationship Id="rId2" Type="http://schemas.openxmlformats.org/officeDocument/2006/relationships/hyperlink" Target="https://ec.europa.eu/social/main.jsp?catId=1226&amp;langId=en" TargetMode="External"/><Relationship Id="rId3" Type="http://schemas.openxmlformats.org/officeDocument/2006/relationships/hyperlink" Target="https://eur-lex.europa.eu/legal-content/EN/TXT/PDF/?uri=CELEX:32018D0646&amp;rid=9" TargetMode="External"/><Relationship Id="rId4" Type="http://schemas.openxmlformats.org/officeDocument/2006/relationships/hyperlink" Target="https://ec.europa.eu/social/BlobServlet?docId=22832&amp;langId=en" TargetMode="External"/><Relationship Id="rId5" Type="http://schemas.openxmlformats.org/officeDocument/2006/relationships/hyperlink" Target="https://ec.europa.eu/social/BlobServlet?docId=22832&amp;langId=en" TargetMode="External"/><Relationship Id="rId6" Type="http://schemas.openxmlformats.org/officeDocument/2006/relationships/hyperlink" Target="https://education.ec.europa.eu/education-levels/higher-education/micro-credentials" TargetMode="External"/><Relationship Id="rId7" Type="http://schemas.openxmlformats.org/officeDocument/2006/relationships/hyperlink" Target="https://education.ec.europa.eu/education-levels/higher-education/micro-credentials" TargetMode="External"/><Relationship Id="rId8" Type="http://schemas.openxmlformats.org/officeDocument/2006/relationships/hyperlink" Target="https://education.ec.europa.eu/education-levels/higher-education/micro-credentials" TargetMode="External"/><Relationship Id="rId9" Type="http://schemas.openxmlformats.org/officeDocument/2006/relationships/hyperlink" Target="https://op.europa.eu/en/publication-detail/-/publication/73f94ed8-8bfc-11eb-b85c-01aa75ed71a1/language-en/format-HTML/source-222210996" TargetMode="External"/><Relationship Id="rId10" Type="http://schemas.openxmlformats.org/officeDocument/2006/relationships/hyperlink" Target="https://op.europa.eu/en/publication-detail/-/publication/73f94ed8-8bfc-11eb-b85c-01aa75ed71a1/language-en/format-HTML/source-222210996" TargetMode="External"/><Relationship Id="rId11" Type="http://schemas.openxmlformats.org/officeDocument/2006/relationships/hyperlink" Target="https://op.europa.eu/en/publication-detail/-/publication/73f94ed8-8bfc-11eb-b85c-01aa75ed71a1/language-en/format-HTML/source-222210996" TargetMode="External"/><Relationship Id="rId12" Type="http://schemas.openxmlformats.org/officeDocument/2006/relationships/hyperlink" Target="https://op.europa.eu/en/publication-detail/-/publication/73f94ed8-8bfc-11eb-b85c-01aa75ed71a1/language-en/format-HTML/source-222210996" TargetMode="External"/><Relationship Id="rId13" Type="http://schemas.openxmlformats.org/officeDocument/2006/relationships/hyperlink" Target="https://op.europa.eu/en/publication-detail/-/publication/73f94ed8-8bfc-11eb-b85c-01aa75ed71a1/language-en/format-HTML/source-222210996" TargetMode="External"/><Relationship Id="rId14" Type="http://schemas.openxmlformats.org/officeDocument/2006/relationships/hyperlink" Target="https://op.europa.eu/en/publication-detail/-/publication/73f94ed8-8bfc-11eb-b85c-01aa75ed71a1/language-en/format-HTML/source-222210996" TargetMode="External"/><Relationship Id="rId15" Type="http://schemas.openxmlformats.org/officeDocument/2006/relationships/hyperlink" Target="https://op.europa.eu/en/publication-detail/-/publication/73f94ed8-8bfc-11eb-b85c-01aa75ed71a1/language-en/format-HTML/source-222210996" TargetMode="External"/><Relationship Id="rId16" Type="http://schemas.openxmlformats.org/officeDocument/2006/relationships/hyperlink" Target="https://eur-lex.europa.eu/legal-content/EN/TXT/?uri=CELEX%3A52020DC0625" TargetMode="External"/><Relationship Id="rId17" Type="http://schemas.openxmlformats.org/officeDocument/2006/relationships/hyperlink" Target="https://eur-lex.europa.eu/legal-content/EN/TXT/?uri=CELEX%3A52020DC0625" TargetMode="External"/><Relationship Id="rId18" Type="http://schemas.openxmlformats.org/officeDocument/2006/relationships/hyperlink" Target="https://eur-lex.europa.eu/legal-content/EN/TXT/?uri=CELEX%3A52020DC0625" TargetMode="External"/><Relationship Id="rId19" Type="http://schemas.openxmlformats.org/officeDocument/2006/relationships/hyperlink" Target="https://europa.eu/europass/en/europass-digital-tools/european-qualifications-framework#:~:text=The%20EU%20developed%20the%20European,and%20professional%20development%20across%20Europe." TargetMode="External"/><Relationship Id="rId20" Type="http://schemas.openxmlformats.org/officeDocument/2006/relationships/hyperlink" Target="https://europa.eu/europass/en/europass-digital-tools/european-qualifications-framework#:~:text=The%20EU%20developed%20the%20European,and%20professional%20development%20across%20Europe." TargetMode="External"/><Relationship Id="rId21" Type="http://schemas.openxmlformats.org/officeDocument/2006/relationships/hyperlink" Target="https://esco.ec.europa.eu/en" TargetMode="External"/><Relationship Id="rId22" Type="http://schemas.openxmlformats.org/officeDocument/2006/relationships/hyperlink" Target="https://esco.ec.europa.eu/en" TargetMode="External"/><Relationship Id="rId23" Type="http://schemas.openxmlformats.org/officeDocument/2006/relationships/hyperlink" Target="https://education.ec.europa.eu/news/commission-presents-a-blueprint-for-a-european-degree" TargetMode="External"/><Relationship Id="rId24" Type="http://schemas.openxmlformats.org/officeDocument/2006/relationships/hyperlink" Target="https://education.ec.europa.eu/news/commission-presents-a-blueprint-for-a-european-degree" TargetMode="External"/><Relationship Id="rId25" Type="http://schemas.openxmlformats.org/officeDocument/2006/relationships/hyperlink" Target="https://education.ec.europa.eu/news/commission-presents-a-blueprint-for-a-european-degree" TargetMode="External"/><Relationship Id="rId26" Type="http://schemas.openxmlformats.org/officeDocument/2006/relationships/hyperlink" Target="https://year-of-skills.europa.eu/news/introduction-skills-and-talent-mobility-package-2023-12-19_en" TargetMode="External"/><Relationship Id="rId27" Type="http://schemas.openxmlformats.org/officeDocument/2006/relationships/hyperlink" Target="https://digital-strategy.ec.europa.eu/en/policies/strategy-data" TargetMode="External"/><Relationship Id="rId28" Type="http://schemas.openxmlformats.org/officeDocument/2006/relationships/hyperlink" Target="https://digital-strategy.ec.europa.eu/en/policies/strategy-data" TargetMode="External"/><Relationship Id="rId29" Type="http://schemas.openxmlformats.org/officeDocument/2006/relationships/hyperlink" Target="https://digital-strategy.ec.europa.eu/en/policies/strategy-data" TargetMode="External"/><Relationship Id="rId30" Type="http://schemas.openxmlformats.org/officeDocument/2006/relationships/hyperlink" Target="https://digital-strategy.ec.europa.eu/en/policies/strategy-data" TargetMode="External"/><Relationship Id="rId31" Type="http://schemas.openxmlformats.org/officeDocument/2006/relationships/hyperlink" Target="https://digital-strategy.ec.europa.eu/en/policies/strategy-data" TargetMode="External"/><Relationship Id="rId32" Type="http://schemas.openxmlformats.org/officeDocument/2006/relationships/hyperlink" Target="https://digital-strategy.ec.europa.eu/en/policies/strategy-data" TargetMode="External"/><Relationship Id="rId33" Type="http://schemas.openxmlformats.org/officeDocument/2006/relationships/hyperlink" Target="https://digital-strategy.ec.europa.eu/en/policies/eidas-regulation" TargetMode="External"/><Relationship Id="rId34" Type="http://schemas.openxmlformats.org/officeDocument/2006/relationships/image" Target="../media/image9.png"/><Relationship Id="rId35" Type="http://schemas.openxmlformats.org/officeDocument/2006/relationships/image" Target="../media/image10.svg"/><Relationship Id="rId36" Type="http://schemas.openxmlformats.org/officeDocument/2006/relationships/image" Target="../media/image11.png"/><Relationship Id="rId37" Type="http://schemas.openxmlformats.org/officeDocument/2006/relationships/image" Target="../media/image12.svg"/><Relationship Id="rId38" Type="http://schemas.openxmlformats.org/officeDocument/2006/relationships/image" Target="../media/image13.png"/><Relationship Id="rId39" Type="http://schemas.openxmlformats.org/officeDocument/2006/relationships/image" Target="../media/image14.svg"/><Relationship Id="rId40" Type="http://schemas.openxmlformats.org/officeDocument/2006/relationships/image" Target="../media/image15.png"/><Relationship Id="rId41" Type="http://schemas.openxmlformats.org/officeDocument/2006/relationships/image" Target="../media/image16.svg"/><Relationship Id="rId42" Type="http://schemas.openxmlformats.org/officeDocument/2006/relationships/image" Target="../media/image17.png"/><Relationship Id="rId43" Type="http://schemas.openxmlformats.org/officeDocument/2006/relationships/image" Target="../media/image18.svg"/><Relationship Id="rId44" Type="http://schemas.openxmlformats.org/officeDocument/2006/relationships/image" Target="../media/image19.png"/><Relationship Id="rId45" Type="http://schemas.openxmlformats.org/officeDocument/2006/relationships/image" Target="../media/image20.svg"/><Relationship Id="rId46" Type="http://schemas.openxmlformats.org/officeDocument/2006/relationships/image" Target="../media/image21.png"/><Relationship Id="rId47" Type="http://schemas.openxmlformats.org/officeDocument/2006/relationships/image" Target="../media/image22.svg"/><Relationship Id="rId48" Type="http://schemas.openxmlformats.org/officeDocument/2006/relationships/image" Target="../media/image23.png"/><Relationship Id="rId49" Type="http://schemas.openxmlformats.org/officeDocument/2006/relationships/image" Target="../media/image24.svg"/><Relationship Id="rId50" Type="http://schemas.openxmlformats.org/officeDocument/2006/relationships/image" Target="../media/image25.png"/><Relationship Id="rId51" Type="http://schemas.openxmlformats.org/officeDocument/2006/relationships/image" Target="../media/image26.svg"/><Relationship Id="rId52" Type="http://schemas.openxmlformats.org/officeDocument/2006/relationships/image" Target="../media/image27.png"/><Relationship Id="rId53" Type="http://schemas.openxmlformats.org/officeDocument/2006/relationships/image" Target="../media/image28.svg"/><Relationship Id="rId54" Type="http://schemas.openxmlformats.org/officeDocument/2006/relationships/image" Target="../media/image29.png"/><Relationship Id="rId55" Type="http://schemas.openxmlformats.org/officeDocument/2006/relationships/image" Target="../media/image30.svg"/><Relationship Id="rId56" Type="http://schemas.openxmlformats.org/officeDocument/2006/relationships/image" Target="../media/image31.png"/><Relationship Id="rId57" Type="http://schemas.openxmlformats.org/officeDocument/2006/relationships/image" Target="../media/image32.svg"/><Relationship Id="rId58" Type="http://schemas.openxmlformats.org/officeDocument/2006/relationships/image" Target="../media/image33.png"/><Relationship Id="rId59" Type="http://schemas.openxmlformats.org/officeDocument/2006/relationships/image" Target="../media/image34.svg"/><Relationship Id="rId60" Type="http://schemas.openxmlformats.org/officeDocument/2006/relationships/hyperlink" Target="https://eur-lex.europa.eu/legal-content/EN/TXT/?uri=CELEX%3A52023DC0207" TargetMode="External"/><Relationship Id="rId61" Type="http://schemas.openxmlformats.org/officeDocument/2006/relationships/hyperlink" Target="https://eur-lex.europa.eu/legal-content/EN/TXT/?uri=CELEX%3A52023DC0207" TargetMode="External"/><Relationship Id="rId62" Type="http://schemas.openxmlformats.org/officeDocument/2006/relationships/hyperlink" Target="https://eur-lex.europa.eu/legal-content/EN/TXT/?uri=CELEX%3A52023DC0207" TargetMode="External"/><Relationship Id="rId63" Type="http://schemas.openxmlformats.org/officeDocument/2006/relationships/image" Target="../media/image31.png"/><Relationship Id="rId64" Type="http://schemas.openxmlformats.org/officeDocument/2006/relationships/image" Target="../media/image32.svg"/><Relationship Id="rId65" Type="http://schemas.openxmlformats.org/officeDocument/2006/relationships/slideLayout" Target="../slideLayouts/slideLayout7.xml"/><Relationship Id="rId6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svg"/><Relationship Id="rId3" Type="http://schemas.openxmlformats.org/officeDocument/2006/relationships/image" Target="../media/image37.png"/><Relationship Id="rId4" Type="http://schemas.openxmlformats.org/officeDocument/2006/relationships/image" Target="../media/image38.svg"/><Relationship Id="rId5" Type="http://schemas.openxmlformats.org/officeDocument/2006/relationships/image" Target="../media/image39.png"/><Relationship Id="rId6" Type="http://schemas.openxmlformats.org/officeDocument/2006/relationships/image" Target="../media/image40.svg"/><Relationship Id="rId7" Type="http://schemas.openxmlformats.org/officeDocument/2006/relationships/image" Target="../media/image41.png"/><Relationship Id="rId8" Type="http://schemas.openxmlformats.org/officeDocument/2006/relationships/image" Target="../media/image42.svg"/><Relationship Id="rId9" Type="http://schemas.openxmlformats.org/officeDocument/2006/relationships/image" Target="../media/image43.png"/><Relationship Id="rId10" Type="http://schemas.openxmlformats.org/officeDocument/2006/relationships/image" Target="../media/image44.sv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svg"/><Relationship Id="rId3" Type="http://schemas.openxmlformats.org/officeDocument/2006/relationships/image" Target="../media/image45.png"/><Relationship Id="rId4" Type="http://schemas.openxmlformats.org/officeDocument/2006/relationships/image" Target="../media/image46.svg"/><Relationship Id="rId5" Type="http://schemas.openxmlformats.org/officeDocument/2006/relationships/image" Target="../media/image45.png"/><Relationship Id="rId6" Type="http://schemas.openxmlformats.org/officeDocument/2006/relationships/image" Target="../media/image46.svg"/><Relationship Id="rId7" Type="http://schemas.openxmlformats.org/officeDocument/2006/relationships/image" Target="../media/image45.png"/><Relationship Id="rId8" Type="http://schemas.openxmlformats.org/officeDocument/2006/relationships/image" Target="../media/image46.svg"/><Relationship Id="rId9" Type="http://schemas.openxmlformats.org/officeDocument/2006/relationships/image" Target="../media/image47.png"/><Relationship Id="rId10" Type="http://schemas.openxmlformats.org/officeDocument/2006/relationships/image" Target="../media/image48.svg"/><Relationship Id="rId11" Type="http://schemas.openxmlformats.org/officeDocument/2006/relationships/image" Target="../media/image49.png"/><Relationship Id="rId12" Type="http://schemas.openxmlformats.org/officeDocument/2006/relationships/image" Target="../media/image50.svg"/><Relationship Id="rId13" Type="http://schemas.openxmlformats.org/officeDocument/2006/relationships/image" Target="../media/image51.png"/><Relationship Id="rId14" Type="http://schemas.openxmlformats.org/officeDocument/2006/relationships/image" Target="../media/image52.svg"/><Relationship Id="rId15" Type="http://schemas.openxmlformats.org/officeDocument/2006/relationships/image" Target="../media/image53.png"/><Relationship Id="rId16" Type="http://schemas.openxmlformats.org/officeDocument/2006/relationships/image" Target="../media/image54.svg"/><Relationship Id="rId17" Type="http://schemas.openxmlformats.org/officeDocument/2006/relationships/image" Target="../media/image55.png"/><Relationship Id="rId18" Type="http://schemas.openxmlformats.org/officeDocument/2006/relationships/image" Target="../media/image56.sv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2.png"/><Relationship Id="rId3" Type="http://schemas.openxmlformats.org/officeDocument/2006/relationships/image" Target="../media/image35.png"/><Relationship Id="rId4" Type="http://schemas.openxmlformats.org/officeDocument/2006/relationships/image" Target="../media/image36.sv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image" Target="../media/image2.png"/><Relationship Id="rId8" Type="http://schemas.openxmlformats.org/officeDocument/2006/relationships/image" Target="../media/image2.png"/><Relationship Id="rId9" Type="http://schemas.openxmlformats.org/officeDocument/2006/relationships/image" Target="../media/image37.png"/><Relationship Id="rId10" Type="http://schemas.openxmlformats.org/officeDocument/2006/relationships/image" Target="../media/image38.svg"/><Relationship Id="rId11" Type="http://schemas.openxmlformats.org/officeDocument/2006/relationships/image" Target="../media/image39.png"/><Relationship Id="rId12" Type="http://schemas.openxmlformats.org/officeDocument/2006/relationships/image" Target="../media/image40.svg"/><Relationship Id="rId13" Type="http://schemas.openxmlformats.org/officeDocument/2006/relationships/image" Target="../media/image41.png"/><Relationship Id="rId14" Type="http://schemas.openxmlformats.org/officeDocument/2006/relationships/image" Target="../media/image42.svg"/><Relationship Id="rId15" Type="http://schemas.openxmlformats.org/officeDocument/2006/relationships/image" Target="../media/image43.png"/><Relationship Id="rId16" Type="http://schemas.openxmlformats.org/officeDocument/2006/relationships/image" Target="../media/image44.svg"/><Relationship Id="rId17" Type="http://schemas.openxmlformats.org/officeDocument/2006/relationships/image" Target="../media/image58.png"/><Relationship Id="rId18" Type="http://schemas.openxmlformats.org/officeDocument/2006/relationships/image" Target="../media/image59.svg"/><Relationship Id="rId19" Type="http://schemas.openxmlformats.org/officeDocument/2006/relationships/image" Target="../media/image60.png"/><Relationship Id="rId20" Type="http://schemas.openxmlformats.org/officeDocument/2006/relationships/image" Target="../media/image61.svg"/><Relationship Id="rId21" Type="http://schemas.openxmlformats.org/officeDocument/2006/relationships/image" Target="../media/image62.png"/><Relationship Id="rId22" Type="http://schemas.openxmlformats.org/officeDocument/2006/relationships/image" Target="../media/image63.svg"/><Relationship Id="rId23" Type="http://schemas.openxmlformats.org/officeDocument/2006/relationships/image" Target="../media/image64.png"/><Relationship Id="rId24" Type="http://schemas.openxmlformats.org/officeDocument/2006/relationships/image" Target="../media/image65.svg"/><Relationship Id="rId25" Type="http://schemas.openxmlformats.org/officeDocument/2006/relationships/image" Target="../media/image2.png"/><Relationship Id="rId26" Type="http://schemas.openxmlformats.org/officeDocument/2006/relationships/image" Target="../media/image66.png"/><Relationship Id="rId27" Type="http://schemas.openxmlformats.org/officeDocument/2006/relationships/image" Target="../media/image67.svg"/><Relationship Id="rId28" Type="http://schemas.openxmlformats.org/officeDocument/2006/relationships/image" Target="../media/image68.png"/><Relationship Id="rId29" Type="http://schemas.openxmlformats.org/officeDocument/2006/relationships/image" Target="../media/image69.svg"/><Relationship Id="rId30" Type="http://schemas.openxmlformats.org/officeDocument/2006/relationships/image" Target="../media/image70.png"/><Relationship Id="rId31" Type="http://schemas.openxmlformats.org/officeDocument/2006/relationships/image" Target="../media/image71.svg"/><Relationship Id="rId32" Type="http://schemas.openxmlformats.org/officeDocument/2006/relationships/slideLayout" Target="../slideLayouts/slideLayout6.xml"/><Relationship Id="rId3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5.png"/><Relationship Id="rId3" Type="http://schemas.openxmlformats.org/officeDocument/2006/relationships/image" Target="../media/image36.sv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image" Target="../media/image2.png"/><Relationship Id="rId8" Type="http://schemas.openxmlformats.org/officeDocument/2006/relationships/image" Target="../media/image37.png"/><Relationship Id="rId9" Type="http://schemas.openxmlformats.org/officeDocument/2006/relationships/image" Target="../media/image38.svg"/><Relationship Id="rId10" Type="http://schemas.openxmlformats.org/officeDocument/2006/relationships/image" Target="../media/image39.png"/><Relationship Id="rId11" Type="http://schemas.openxmlformats.org/officeDocument/2006/relationships/image" Target="../media/image40.svg"/><Relationship Id="rId12" Type="http://schemas.openxmlformats.org/officeDocument/2006/relationships/image" Target="../media/image41.png"/><Relationship Id="rId13" Type="http://schemas.openxmlformats.org/officeDocument/2006/relationships/image" Target="../media/image42.svg"/><Relationship Id="rId14" Type="http://schemas.openxmlformats.org/officeDocument/2006/relationships/image" Target="../media/image43.png"/><Relationship Id="rId15" Type="http://schemas.openxmlformats.org/officeDocument/2006/relationships/image" Target="../media/image44.svg"/><Relationship Id="rId16" Type="http://schemas.openxmlformats.org/officeDocument/2006/relationships/image" Target="../media/image72.png"/><Relationship Id="rId17" Type="http://schemas.openxmlformats.org/officeDocument/2006/relationships/image" Target="../media/image73.svg"/><Relationship Id="rId18" Type="http://schemas.openxmlformats.org/officeDocument/2006/relationships/image" Target="../media/image74.png"/><Relationship Id="rId19" Type="http://schemas.openxmlformats.org/officeDocument/2006/relationships/image" Target="../media/image75.svg"/><Relationship Id="rId20" Type="http://schemas.openxmlformats.org/officeDocument/2006/relationships/image" Target="../media/image76.png"/><Relationship Id="rId21" Type="http://schemas.openxmlformats.org/officeDocument/2006/relationships/image" Target="../media/image77.svg"/><Relationship Id="rId22" Type="http://schemas.openxmlformats.org/officeDocument/2006/relationships/image" Target="../media/image78.png"/><Relationship Id="rId23" Type="http://schemas.openxmlformats.org/officeDocument/2006/relationships/image" Target="../media/image79.svg"/><Relationship Id="rId24" Type="http://schemas.openxmlformats.org/officeDocument/2006/relationships/image" Target="../media/image80.png"/><Relationship Id="rId25" Type="http://schemas.openxmlformats.org/officeDocument/2006/relationships/image" Target="../media/image81.svg"/><Relationship Id="rId26" Type="http://schemas.openxmlformats.org/officeDocument/2006/relationships/slideLayout" Target="../slideLayouts/slideLayout6.xml"/><Relationship Id="rId2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2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071360" y="1992600"/>
            <a:ext cx="10064880" cy="214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i-FI" sz="6000" spc="-1" strike="noStrike">
                <a:solidFill>
                  <a:schemeClr val="lt1"/>
                </a:solidFill>
                <a:latin typeface="Arial"/>
              </a:rPr>
              <a:t>European Digital Credentials </a:t>
            </a:r>
            <a:br>
              <a:rPr sz="6000"/>
            </a:br>
            <a:r>
              <a:rPr b="0" lang="fi-FI" sz="6000" spc="-1" strike="noStrike">
                <a:solidFill>
                  <a:schemeClr val="lt1"/>
                </a:solidFill>
                <a:latin typeface="Arial"/>
              </a:rPr>
              <a:t>for Learning and DEQAR </a:t>
            </a:r>
            <a:endParaRPr b="0" lang="en-150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1071360" y="4417920"/>
            <a:ext cx="8649360" cy="89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pt-PT" sz="2800" spc="-1" strike="noStrike">
                <a:solidFill>
                  <a:schemeClr val="accent5"/>
                </a:solidFill>
                <a:latin typeface="Arial"/>
              </a:rPr>
              <a:t>The use of accreditation in European Digital Credentials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lang="pt-PT" sz="2800" spc="-1" strike="noStrike">
                <a:solidFill>
                  <a:schemeClr val="accent5"/>
                </a:solidFill>
                <a:latin typeface="Arial"/>
              </a:rPr>
              <a:t>for Learning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095880" y="5558040"/>
            <a:ext cx="5040000" cy="52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r>
              <a:rPr b="0" i="1" lang="pt-PT" sz="2200" spc="-1" strike="noStrike">
                <a:solidFill>
                  <a:schemeClr val="lt1"/>
                </a:solidFill>
                <a:latin typeface="Arial"/>
              </a:rPr>
              <a:t>28 October 2024</a:t>
            </a:r>
            <a:endParaRPr b="0" lang="en-150" sz="2200" spc="-1" strike="noStrike">
              <a:solidFill>
                <a:schemeClr val="dk1"/>
              </a:solidFill>
              <a:latin typeface="Arial"/>
            </a:endParaRPr>
          </a:p>
          <a:p>
            <a:pPr indent="0" algn="r" defTabSz="914400">
              <a:lnSpc>
                <a:spcPct val="100000"/>
              </a:lnSpc>
              <a:spcAft>
                <a:spcPts val="1800"/>
              </a:spcAft>
              <a:buNone/>
              <a:tabLst>
                <a:tab algn="l" pos="0"/>
              </a:tabLst>
            </a:pPr>
            <a:endParaRPr b="0" lang="en-150" sz="2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: Rounded Corners 39"/>
          <p:cNvSpPr/>
          <p:nvPr/>
        </p:nvSpPr>
        <p:spPr>
          <a:xfrm>
            <a:off x="1703160" y="1129320"/>
            <a:ext cx="8483400" cy="4366800"/>
          </a:xfrm>
          <a:prstGeom prst="roundRect">
            <a:avLst>
              <a:gd name="adj" fmla="val 7298"/>
            </a:avLst>
          </a:prstGeom>
          <a:solidFill>
            <a:schemeClr val="bg1"/>
          </a:solidFill>
          <a:ln w="38100">
            <a:noFill/>
          </a:ln>
          <a:effectLst>
            <a:outerShdw algn="tl" blurRad="288000" dir="2700000" dist="96732" rotWithShape="0" sx="101000" sy="10100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150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>
              <a:buNone/>
            </a:pPr>
            <a:endParaRPr b="1" lang="en-150" sz="3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61" name="TextBox 3"/>
          <p:cNvSpPr/>
          <p:nvPr/>
        </p:nvSpPr>
        <p:spPr>
          <a:xfrm>
            <a:off x="1356840" y="2040840"/>
            <a:ext cx="9176400" cy="26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i-FI" sz="2800" spc="-1" strike="noStrike">
                <a:solidFill>
                  <a:srgbClr val="004494"/>
                </a:solidFill>
                <a:latin typeface="Arial"/>
              </a:rPr>
              <a:t>Still have questions?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i-FI" sz="2800" spc="-1" strike="noStrike">
                <a:solidFill>
                  <a:srgbClr val="004494"/>
                </a:solidFill>
                <a:latin typeface="Arial"/>
              </a:rPr>
              <a:t>Get in touch at: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i-FI" sz="2800" spc="-1" strike="noStrike" u="sng">
                <a:solidFill>
                  <a:srgbClr val="0563c1"/>
                </a:solidFill>
                <a:uFillTx/>
                <a:latin typeface="Arial"/>
                <a:hlinkClick r:id="rId1"/>
              </a:rPr>
              <a:t>EMPL-ELM-SUPPORT@ec.europa.eu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i-FI" sz="2800" spc="-1" strike="noStrike">
                <a:solidFill>
                  <a:srgbClr val="004494"/>
                </a:solidFill>
                <a:latin typeface="Arial"/>
              </a:rPr>
              <a:t>and join our </a:t>
            </a:r>
            <a:r>
              <a:rPr b="0" lang="fi-FI" sz="2800" spc="-1" strike="noStrike" u="sng">
                <a:solidFill>
                  <a:srgbClr val="0563c1"/>
                </a:solidFill>
                <a:uFillTx/>
                <a:latin typeface="Arial"/>
                <a:hlinkClick r:id="rId2"/>
              </a:rPr>
              <a:t>Futurium</a:t>
            </a:r>
            <a:r>
              <a:rPr b="0" lang="fi-FI" sz="2800" spc="-1" strike="noStrike" u="sng">
                <a:solidFill>
                  <a:srgbClr val="0563c1"/>
                </a:solidFill>
                <a:uFillTx/>
                <a:latin typeface="Arial"/>
                <a:hlinkClick r:id="rId3"/>
              </a:rPr>
              <a:t> Group</a:t>
            </a:r>
            <a:r>
              <a:rPr b="0" lang="fi-FI" sz="2800" spc="-1" strike="noStrike">
                <a:solidFill>
                  <a:srgbClr val="004494"/>
                </a:solidFill>
                <a:latin typeface="Arial"/>
              </a:rPr>
              <a:t>!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Oval 10"/>
          <p:cNvSpPr/>
          <p:nvPr/>
        </p:nvSpPr>
        <p:spPr>
          <a:xfrm>
            <a:off x="5155920" y="261000"/>
            <a:ext cx="1577880" cy="157788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363" name="Graphic 12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5545080" y="697680"/>
            <a:ext cx="799560" cy="79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i-FI" sz="3600" spc="-1" strike="noStrike">
                <a:solidFill>
                  <a:schemeClr val="lt1"/>
                </a:solidFill>
                <a:latin typeface="Arial"/>
              </a:rPr>
              <a:t>POLICY CONTEXT</a:t>
            </a:r>
            <a:endParaRPr b="0" lang="en-150" sz="3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6" name="TextBox 2"/>
          <p:cNvSpPr/>
          <p:nvPr/>
        </p:nvSpPr>
        <p:spPr>
          <a:xfrm>
            <a:off x="8326440" y="3735360"/>
            <a:ext cx="2555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1"/>
              </a:rPr>
              <a:t>Digital Education Action Plan 2021-2027</a:t>
            </a:r>
            <a:r>
              <a:rPr b="0" lang="de-DE" sz="1400" spc="-1" strike="noStrike">
                <a:solidFill>
                  <a:schemeClr val="lt1"/>
                </a:solidFill>
                <a:latin typeface="Arial"/>
                <a:ea typeface="Calibri"/>
              </a:rPr>
              <a:t>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19"/>
          <p:cNvSpPr/>
          <p:nvPr/>
        </p:nvSpPr>
        <p:spPr>
          <a:xfrm>
            <a:off x="3868200" y="1567080"/>
            <a:ext cx="192240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spAutoFit/>
          </a:bodyPr>
          <a:p>
            <a:pPr algn="r" defTabSz="914400">
              <a:lnSpc>
                <a:spcPct val="100000"/>
              </a:lnSpc>
              <a:tabLst>
                <a:tab algn="l" pos="177156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hlinkClick r:id="rId2"/>
              </a:rPr>
              <a:t>European Pillar of Social Rights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20"/>
          <p:cNvSpPr/>
          <p:nvPr/>
        </p:nvSpPr>
        <p:spPr>
          <a:xfrm>
            <a:off x="6345720" y="1509480"/>
            <a:ext cx="33656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3"/>
              </a:rPr>
              <a:t>Europass Decision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Box 21"/>
          <p:cNvSpPr/>
          <p:nvPr/>
        </p:nvSpPr>
        <p:spPr>
          <a:xfrm>
            <a:off x="902520" y="4579920"/>
            <a:ext cx="3087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4"/>
              </a:rPr>
              <a:t>European Skills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5"/>
              </a:rPr>
              <a:t>Agenda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25"/>
          <p:cNvSpPr/>
          <p:nvPr/>
        </p:nvSpPr>
        <p:spPr>
          <a:xfrm>
            <a:off x="1432440" y="3711600"/>
            <a:ext cx="2400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6"/>
              </a:rPr>
              <a:t>Micro-Credentials</a:t>
            </a:r>
            <a:r>
              <a:rPr b="0" lang="en-GB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7"/>
              </a:rPr>
              <a:t> </a:t>
            </a: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8"/>
              </a:rPr>
              <a:t>Recommendation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26"/>
          <p:cNvSpPr/>
          <p:nvPr/>
        </p:nvSpPr>
        <p:spPr>
          <a:xfrm>
            <a:off x="7657560" y="2300400"/>
            <a:ext cx="3175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9"/>
              </a:rPr>
              <a:t>Individual</a:t>
            </a: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10"/>
              </a:rPr>
              <a:t> </a:t>
            </a: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11"/>
              </a:rPr>
              <a:t>Learning</a:t>
            </a: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12"/>
              </a:rPr>
              <a:t>Account</a:t>
            </a:r>
            <a:r>
              <a:rPr b="0" lang="fr-B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13"/>
              </a:rPr>
              <a:t>s</a:t>
            </a: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14"/>
              </a:rPr>
              <a:t> </a:t>
            </a: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15"/>
              </a:rPr>
              <a:t>Recommendation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27"/>
          <p:cNvSpPr/>
          <p:nvPr/>
        </p:nvSpPr>
        <p:spPr>
          <a:xfrm>
            <a:off x="1729440" y="2010600"/>
            <a:ext cx="281844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fr-BE" sz="1400" spc="-1" strike="noStrike" u="sng">
                <a:solidFill>
                  <a:schemeClr val="lt1"/>
                </a:solidFill>
                <a:uFillTx/>
                <a:latin typeface="Arial"/>
                <a:hlinkClick r:id="rId16"/>
              </a:rPr>
              <a:t>Achieving</a:t>
            </a:r>
            <a:r>
              <a:rPr b="0" lang="sl-SI" sz="1400" spc="-1" strike="noStrike" u="sng">
                <a:solidFill>
                  <a:schemeClr val="lt1"/>
                </a:solidFill>
                <a:uFillTx/>
                <a:latin typeface="Arial"/>
                <a:hlinkClick r:id="rId17"/>
              </a:rPr>
              <a:t> the European Education Area</a:t>
            </a:r>
            <a:r>
              <a:rPr b="0" lang="nl-NL" sz="1400" spc="-1" strike="noStrike" u="sng">
                <a:solidFill>
                  <a:schemeClr val="lt1"/>
                </a:solidFill>
                <a:uFillTx/>
                <a:latin typeface="Arial"/>
                <a:hlinkClick r:id="rId18"/>
              </a:rPr>
              <a:t> (2025)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30"/>
          <p:cNvSpPr/>
          <p:nvPr/>
        </p:nvSpPr>
        <p:spPr>
          <a:xfrm>
            <a:off x="242280" y="2933280"/>
            <a:ext cx="38192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  <a:tabLst>
                <a:tab algn="l" pos="1771560"/>
              </a:tabLst>
            </a:pPr>
            <a:r>
              <a:rPr b="0" lang="en-US" sz="1400" spc="-1" strike="noStrike" u="sng">
                <a:solidFill>
                  <a:schemeClr val="lt1"/>
                </a:solidFill>
                <a:uFillTx/>
                <a:latin typeface="Arial"/>
                <a:hlinkClick r:id="rId19"/>
              </a:rPr>
              <a:t>European Qualifications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  <a:tabLst>
                <a:tab algn="l" pos="1771560"/>
              </a:tabLst>
            </a:pPr>
            <a:r>
              <a:rPr b="0" lang="en-US" sz="1400" spc="-1" strike="noStrike" u="sng">
                <a:solidFill>
                  <a:schemeClr val="lt1"/>
                </a:solidFill>
                <a:uFillTx/>
                <a:latin typeface="Arial"/>
                <a:hlinkClick r:id="rId20"/>
              </a:rPr>
              <a:t>Framework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31"/>
          <p:cNvSpPr/>
          <p:nvPr/>
        </p:nvSpPr>
        <p:spPr>
          <a:xfrm>
            <a:off x="8101080" y="2959560"/>
            <a:ext cx="2922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21"/>
              </a:rPr>
              <a:t>European Skills, Competences, and Occupations (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22"/>
              </a:rPr>
              <a:t>ESCO</a:t>
            </a:r>
            <a:r>
              <a:rPr b="0" lang="de-DE" sz="1400" spc="-1" strike="noStrike">
                <a:solidFill>
                  <a:schemeClr val="lt1"/>
                </a:solidFill>
                <a:latin typeface="Arial"/>
                <a:ea typeface="Calibri"/>
              </a:rPr>
              <a:t>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29"/>
          <p:cNvSpPr/>
          <p:nvPr/>
        </p:nvSpPr>
        <p:spPr>
          <a:xfrm>
            <a:off x="8111880" y="4686120"/>
            <a:ext cx="3051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BE" sz="1400" spc="-1" strike="noStrike" u="sng">
                <a:solidFill>
                  <a:schemeClr val="lt1"/>
                </a:solidFill>
                <a:uFillTx/>
                <a:latin typeface="Arial"/>
                <a:hlinkClick r:id="rId23"/>
              </a:rPr>
              <a:t>European</a:t>
            </a:r>
            <a:r>
              <a:rPr b="0" lang="fr-BE" sz="1400" spc="-1" strike="noStrike" u="sng">
                <a:solidFill>
                  <a:schemeClr val="lt1"/>
                </a:solidFill>
                <a:uFillTx/>
                <a:latin typeface="Arial"/>
                <a:hlinkClick r:id="rId24"/>
              </a:rPr>
              <a:t> </a:t>
            </a:r>
            <a:r>
              <a:rPr b="0" lang="fr-BE" sz="1400" spc="-1" strike="noStrike" u="sng">
                <a:solidFill>
                  <a:schemeClr val="lt1"/>
                </a:solidFill>
                <a:uFillTx/>
                <a:latin typeface="Arial"/>
                <a:hlinkClick r:id="rId25"/>
              </a:rPr>
              <a:t>Degree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32"/>
          <p:cNvSpPr/>
          <p:nvPr/>
        </p:nvSpPr>
        <p:spPr>
          <a:xfrm>
            <a:off x="1416960" y="5472000"/>
            <a:ext cx="3087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26"/>
              </a:rPr>
              <a:t>Skills &amp; Talent Mobility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33"/>
          <p:cNvSpPr/>
          <p:nvPr/>
        </p:nvSpPr>
        <p:spPr>
          <a:xfrm>
            <a:off x="3036240" y="6190200"/>
            <a:ext cx="3087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27"/>
              </a:rPr>
              <a:t>European 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28"/>
              </a:rPr>
              <a:t>Strategy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29"/>
              </a:rPr>
              <a:t> 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30"/>
              </a:rPr>
              <a:t>fo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31"/>
              </a:rPr>
              <a:t>r 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32"/>
              </a:rPr>
              <a:t>Data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34"/>
          <p:cNvSpPr/>
          <p:nvPr/>
        </p:nvSpPr>
        <p:spPr>
          <a:xfrm>
            <a:off x="6911280" y="5329080"/>
            <a:ext cx="3087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33"/>
              </a:rPr>
              <a:t>e-IDAS Regulation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37"/>
          <p:cNvSpPr/>
          <p:nvPr/>
        </p:nvSpPr>
        <p:spPr>
          <a:xfrm>
            <a:off x="4675320" y="3606120"/>
            <a:ext cx="28087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GB" sz="2000" spc="-1" strike="noStrike">
                <a:solidFill>
                  <a:schemeClr val="lt1"/>
                </a:solidFill>
                <a:latin typeface="Arial"/>
              </a:rPr>
              <a:t>European Digital Credentials for Learning 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타원 13"/>
          <p:cNvSpPr/>
          <p:nvPr/>
        </p:nvSpPr>
        <p:spPr>
          <a:xfrm>
            <a:off x="5347800" y="196056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1" name="타원 13"/>
          <p:cNvSpPr/>
          <p:nvPr/>
        </p:nvSpPr>
        <p:spPr>
          <a:xfrm>
            <a:off x="4622400" y="241488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2" name="타원 13"/>
          <p:cNvSpPr/>
          <p:nvPr/>
        </p:nvSpPr>
        <p:spPr>
          <a:xfrm>
            <a:off x="4139640" y="301176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3" name="타원 13"/>
          <p:cNvSpPr/>
          <p:nvPr/>
        </p:nvSpPr>
        <p:spPr>
          <a:xfrm>
            <a:off x="3974760" y="377352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4" name="타원 13"/>
          <p:cNvSpPr/>
          <p:nvPr/>
        </p:nvSpPr>
        <p:spPr>
          <a:xfrm>
            <a:off x="4152600" y="454824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5" name="타원 13"/>
          <p:cNvSpPr/>
          <p:nvPr/>
        </p:nvSpPr>
        <p:spPr>
          <a:xfrm>
            <a:off x="4559040" y="515808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6" name="타원 13"/>
          <p:cNvSpPr/>
          <p:nvPr/>
        </p:nvSpPr>
        <p:spPr>
          <a:xfrm>
            <a:off x="5244840" y="553896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7" name="타원 13"/>
          <p:cNvSpPr/>
          <p:nvPr/>
        </p:nvSpPr>
        <p:spPr>
          <a:xfrm>
            <a:off x="6245280" y="193320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8" name="타원 13"/>
          <p:cNvSpPr/>
          <p:nvPr/>
        </p:nvSpPr>
        <p:spPr>
          <a:xfrm>
            <a:off x="6986880" y="235620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9" name="타원 13"/>
          <p:cNvSpPr/>
          <p:nvPr/>
        </p:nvSpPr>
        <p:spPr>
          <a:xfrm>
            <a:off x="7492680" y="454824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90" name="타원 13"/>
          <p:cNvSpPr/>
          <p:nvPr/>
        </p:nvSpPr>
        <p:spPr>
          <a:xfrm>
            <a:off x="7022520" y="515808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91" name="타원 13"/>
          <p:cNvSpPr/>
          <p:nvPr/>
        </p:nvSpPr>
        <p:spPr>
          <a:xfrm>
            <a:off x="7517880" y="301176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92" name="타원 13"/>
          <p:cNvSpPr/>
          <p:nvPr/>
        </p:nvSpPr>
        <p:spPr>
          <a:xfrm>
            <a:off x="7657560" y="377352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193" name="Graphic 105" descr=""/>
          <p:cNvPicPr/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/>
        </p:blipFill>
        <p:spPr>
          <a:xfrm>
            <a:off x="5464800" y="2085480"/>
            <a:ext cx="264240" cy="264240"/>
          </a:xfrm>
          <a:prstGeom prst="rect">
            <a:avLst/>
          </a:prstGeom>
          <a:ln w="0">
            <a:noFill/>
          </a:ln>
        </p:spPr>
      </p:pic>
      <p:pic>
        <p:nvPicPr>
          <p:cNvPr id="194" name="Graphic 107" descr=""/>
          <p:cNvPicPr/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/>
        </p:blipFill>
        <p:spPr>
          <a:xfrm>
            <a:off x="4285800" y="3138120"/>
            <a:ext cx="230040" cy="230040"/>
          </a:xfrm>
          <a:prstGeom prst="rect">
            <a:avLst/>
          </a:prstGeom>
          <a:ln w="0">
            <a:noFill/>
          </a:ln>
        </p:spPr>
      </p:pic>
      <p:pic>
        <p:nvPicPr>
          <p:cNvPr id="195" name="Graphic 109" descr=""/>
          <p:cNvPicPr/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/>
        </p:blipFill>
        <p:spPr>
          <a:xfrm>
            <a:off x="4725720" y="2522160"/>
            <a:ext cx="296280" cy="296280"/>
          </a:xfrm>
          <a:prstGeom prst="rect">
            <a:avLst/>
          </a:prstGeom>
          <a:ln w="0">
            <a:noFill/>
          </a:ln>
        </p:spPr>
      </p:pic>
      <p:pic>
        <p:nvPicPr>
          <p:cNvPr id="196" name="Graphic 111" descr=""/>
          <p:cNvPicPr/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/>
        </p:blipFill>
        <p:spPr>
          <a:xfrm>
            <a:off x="4111560" y="3930480"/>
            <a:ext cx="246960" cy="246960"/>
          </a:xfrm>
          <a:prstGeom prst="rect">
            <a:avLst/>
          </a:prstGeom>
          <a:ln w="0">
            <a:noFill/>
          </a:ln>
        </p:spPr>
      </p:pic>
      <p:pic>
        <p:nvPicPr>
          <p:cNvPr id="197" name="Graphic 113" descr=""/>
          <p:cNvPicPr/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/>
        </p:blipFill>
        <p:spPr>
          <a:xfrm>
            <a:off x="4292640" y="4686480"/>
            <a:ext cx="238320" cy="238320"/>
          </a:xfrm>
          <a:prstGeom prst="rect">
            <a:avLst/>
          </a:prstGeom>
          <a:ln w="0">
            <a:noFill/>
          </a:ln>
        </p:spPr>
      </p:pic>
      <p:pic>
        <p:nvPicPr>
          <p:cNvPr id="198" name="Graphic 115" descr=""/>
          <p:cNvPicPr/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/>
        </p:blipFill>
        <p:spPr>
          <a:xfrm>
            <a:off x="4672440" y="5291640"/>
            <a:ext cx="279360" cy="279360"/>
          </a:xfrm>
          <a:prstGeom prst="rect">
            <a:avLst/>
          </a:prstGeom>
          <a:ln w="0">
            <a:noFill/>
          </a:ln>
        </p:spPr>
      </p:pic>
      <p:pic>
        <p:nvPicPr>
          <p:cNvPr id="199" name="Graphic 117" descr=""/>
          <p:cNvPicPr/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/>
        </p:blipFill>
        <p:spPr>
          <a:xfrm>
            <a:off x="5362200" y="5675040"/>
            <a:ext cx="242640" cy="242640"/>
          </a:xfrm>
          <a:prstGeom prst="rect">
            <a:avLst/>
          </a:prstGeom>
          <a:ln w="0">
            <a:noFill/>
          </a:ln>
        </p:spPr>
      </p:pic>
      <p:pic>
        <p:nvPicPr>
          <p:cNvPr id="200" name="Graphic 119" descr=""/>
          <p:cNvPicPr/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/>
        </p:blipFill>
        <p:spPr>
          <a:xfrm>
            <a:off x="7179840" y="5285520"/>
            <a:ext cx="253080" cy="253080"/>
          </a:xfrm>
          <a:prstGeom prst="rect">
            <a:avLst/>
          </a:prstGeom>
          <a:ln w="0">
            <a:noFill/>
          </a:ln>
        </p:spPr>
      </p:pic>
      <p:pic>
        <p:nvPicPr>
          <p:cNvPr id="201" name="Graphic 121" descr=""/>
          <p:cNvPicPr/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/>
        </p:blipFill>
        <p:spPr>
          <a:xfrm>
            <a:off x="7622280" y="4673520"/>
            <a:ext cx="258840" cy="258840"/>
          </a:xfrm>
          <a:prstGeom prst="rect">
            <a:avLst/>
          </a:prstGeom>
          <a:ln w="0">
            <a:noFill/>
          </a:ln>
        </p:spPr>
      </p:pic>
      <p:pic>
        <p:nvPicPr>
          <p:cNvPr id="202" name="Graphic 123" descr=""/>
          <p:cNvPicPr/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/>
        </p:blipFill>
        <p:spPr>
          <a:xfrm>
            <a:off x="7763400" y="3902400"/>
            <a:ext cx="298080" cy="298080"/>
          </a:xfrm>
          <a:prstGeom prst="rect">
            <a:avLst/>
          </a:prstGeom>
          <a:ln w="0">
            <a:noFill/>
          </a:ln>
        </p:spPr>
      </p:pic>
      <p:pic>
        <p:nvPicPr>
          <p:cNvPr id="203" name="Graphic 125" descr=""/>
          <p:cNvPicPr/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/>
        </p:blipFill>
        <p:spPr>
          <a:xfrm>
            <a:off x="7633800" y="3144240"/>
            <a:ext cx="246960" cy="246960"/>
          </a:xfrm>
          <a:prstGeom prst="rect">
            <a:avLst/>
          </a:prstGeom>
          <a:ln w="0">
            <a:noFill/>
          </a:ln>
        </p:spPr>
      </p:pic>
      <p:pic>
        <p:nvPicPr>
          <p:cNvPr id="204" name="Graphic 127" descr=""/>
          <p:cNvPicPr/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/>
        </p:blipFill>
        <p:spPr>
          <a:xfrm>
            <a:off x="7104600" y="2479320"/>
            <a:ext cx="267840" cy="267840"/>
          </a:xfrm>
          <a:prstGeom prst="rect">
            <a:avLst/>
          </a:prstGeom>
          <a:ln w="0">
            <a:noFill/>
          </a:ln>
        </p:spPr>
      </p:pic>
      <p:pic>
        <p:nvPicPr>
          <p:cNvPr id="205" name="Graphic 129" descr=""/>
          <p:cNvPicPr/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/>
        </p:blipFill>
        <p:spPr>
          <a:xfrm>
            <a:off x="6371280" y="2053440"/>
            <a:ext cx="246960" cy="246960"/>
          </a:xfrm>
          <a:prstGeom prst="rect">
            <a:avLst/>
          </a:prstGeom>
          <a:ln w="0">
            <a:noFill/>
          </a:ln>
        </p:spPr>
      </p:pic>
      <p:sp>
        <p:nvSpPr>
          <p:cNvPr id="206" name="TextBox 3"/>
          <p:cNvSpPr/>
          <p:nvPr/>
        </p:nvSpPr>
        <p:spPr>
          <a:xfrm>
            <a:off x="6158160" y="6198840"/>
            <a:ext cx="30870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60"/>
              </a:rPr>
              <a:t>EU 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61"/>
              </a:rPr>
              <a:t>Cybersecurity</a:t>
            </a:r>
            <a:r>
              <a:rPr b="0" lang="de-DE" sz="1400" spc="-1" strike="noStrike" u="sng">
                <a:solidFill>
                  <a:schemeClr val="lt1"/>
                </a:solidFill>
                <a:uFillTx/>
                <a:latin typeface="Arial"/>
                <a:ea typeface="Calibri"/>
                <a:hlinkClick r:id="rId62"/>
              </a:rPr>
              <a:t> Skills Academy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타원 13"/>
          <p:cNvSpPr/>
          <p:nvPr/>
        </p:nvSpPr>
        <p:spPr>
          <a:xfrm>
            <a:off x="6225480" y="5538960"/>
            <a:ext cx="514440" cy="5144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 w="9525">
            <a:noFill/>
          </a:ln>
          <a:effectLst>
            <a:outerShdw algn="tl" blurRad="98280" dir="2700000" dist="26983" rotWithShape="0">
              <a:srgbClr val="000000">
                <a:alpha val="17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08" name="Graphic 6" descr=""/>
          <p:cNvPicPr/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/>
        </p:blipFill>
        <p:spPr>
          <a:xfrm>
            <a:off x="6345720" y="5675400"/>
            <a:ext cx="267840" cy="26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사각형: 둥근 모서리 102"/>
          <p:cNvSpPr/>
          <p:nvPr/>
        </p:nvSpPr>
        <p:spPr>
          <a:xfrm>
            <a:off x="9230040" y="2437200"/>
            <a:ext cx="1981440" cy="291816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2700000" dist="6313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타원 13"/>
          <p:cNvSpPr/>
          <p:nvPr/>
        </p:nvSpPr>
        <p:spPr>
          <a:xfrm>
            <a:off x="9633240" y="2684160"/>
            <a:ext cx="1176840" cy="1140840"/>
          </a:xfrm>
          <a:prstGeom prst="ellipse">
            <a:avLst/>
          </a:prstGeom>
          <a:gradFill rotWithShape="0">
            <a:gsLst>
              <a:gs pos="0">
                <a:srgbClr val="1c57a7"/>
              </a:gs>
              <a:gs pos="100000">
                <a:srgbClr val="253877"/>
              </a:gs>
            </a:gsLst>
            <a:lin ang="81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1" name="사각형: 둥근 모서리 102"/>
          <p:cNvSpPr/>
          <p:nvPr/>
        </p:nvSpPr>
        <p:spPr>
          <a:xfrm>
            <a:off x="7161840" y="2437200"/>
            <a:ext cx="1981440" cy="291816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2700000" dist="6313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타원 13"/>
          <p:cNvSpPr/>
          <p:nvPr/>
        </p:nvSpPr>
        <p:spPr>
          <a:xfrm>
            <a:off x="7521480" y="2684160"/>
            <a:ext cx="1176840" cy="1140840"/>
          </a:xfrm>
          <a:prstGeom prst="ellipse">
            <a:avLst/>
          </a:prstGeom>
          <a:gradFill rotWithShape="0">
            <a:gsLst>
              <a:gs pos="0">
                <a:srgbClr val="1c57a7"/>
              </a:gs>
              <a:gs pos="100000">
                <a:srgbClr val="253877"/>
              </a:gs>
            </a:gsLst>
            <a:lin ang="81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3" name="사각형: 둥근 모서리 102"/>
          <p:cNvSpPr/>
          <p:nvPr/>
        </p:nvSpPr>
        <p:spPr>
          <a:xfrm>
            <a:off x="5093280" y="2437200"/>
            <a:ext cx="1981440" cy="291816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2700000" dist="6313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타원 13"/>
          <p:cNvSpPr/>
          <p:nvPr/>
        </p:nvSpPr>
        <p:spPr>
          <a:xfrm>
            <a:off x="5507640" y="2684160"/>
            <a:ext cx="1176840" cy="1140840"/>
          </a:xfrm>
          <a:prstGeom prst="ellipse">
            <a:avLst/>
          </a:prstGeom>
          <a:gradFill rotWithShape="0">
            <a:gsLst>
              <a:gs pos="0">
                <a:srgbClr val="1c57a7"/>
              </a:gs>
              <a:gs pos="100000">
                <a:srgbClr val="253877"/>
              </a:gs>
            </a:gsLst>
            <a:lin ang="81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5" name="사각형: 둥근 모서리 102"/>
          <p:cNvSpPr/>
          <p:nvPr/>
        </p:nvSpPr>
        <p:spPr>
          <a:xfrm>
            <a:off x="3025080" y="2437200"/>
            <a:ext cx="1981440" cy="291816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2700000" dist="6313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타원 13"/>
          <p:cNvSpPr/>
          <p:nvPr/>
        </p:nvSpPr>
        <p:spPr>
          <a:xfrm>
            <a:off x="3384720" y="2684160"/>
            <a:ext cx="1176840" cy="1140840"/>
          </a:xfrm>
          <a:prstGeom prst="ellipse">
            <a:avLst/>
          </a:prstGeom>
          <a:gradFill rotWithShape="0">
            <a:gsLst>
              <a:gs pos="0">
                <a:srgbClr val="1c57a7"/>
              </a:gs>
              <a:gs pos="100000">
                <a:srgbClr val="253877"/>
              </a:gs>
            </a:gsLst>
            <a:lin ang="81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7" name="사각형: 둥근 모서리 102"/>
          <p:cNvSpPr/>
          <p:nvPr/>
        </p:nvSpPr>
        <p:spPr>
          <a:xfrm>
            <a:off x="956880" y="2437200"/>
            <a:ext cx="1981440" cy="291816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2700000" dist="6313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타원 13"/>
          <p:cNvSpPr/>
          <p:nvPr/>
        </p:nvSpPr>
        <p:spPr>
          <a:xfrm>
            <a:off x="1403640" y="2684160"/>
            <a:ext cx="1176840" cy="1140840"/>
          </a:xfrm>
          <a:prstGeom prst="ellipse">
            <a:avLst/>
          </a:prstGeom>
          <a:gradFill rotWithShape="0">
            <a:gsLst>
              <a:gs pos="0">
                <a:srgbClr val="1c57a7"/>
              </a:gs>
              <a:gs pos="100000">
                <a:srgbClr val="253877"/>
              </a:gs>
            </a:gsLst>
            <a:lin ang="81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</a:rPr>
              <a:t>WHY DO WE NEED DIGITAL CREDENTIALS?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0" name="Graphic 9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658160" y="2883240"/>
            <a:ext cx="643680" cy="643680"/>
          </a:xfrm>
          <a:prstGeom prst="rect">
            <a:avLst/>
          </a:prstGeom>
          <a:ln w="0">
            <a:noFill/>
          </a:ln>
        </p:spPr>
      </p:pic>
      <p:pic>
        <p:nvPicPr>
          <p:cNvPr id="221" name="Graphic 11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3637080" y="2941200"/>
            <a:ext cx="651960" cy="651960"/>
          </a:xfrm>
          <a:prstGeom prst="rect">
            <a:avLst/>
          </a:prstGeom>
          <a:ln w="0">
            <a:noFill/>
          </a:ln>
        </p:spPr>
      </p:pic>
      <p:pic>
        <p:nvPicPr>
          <p:cNvPr id="222" name="Graphic 13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751720" y="2937600"/>
            <a:ext cx="624600" cy="624600"/>
          </a:xfrm>
          <a:prstGeom prst="rect">
            <a:avLst/>
          </a:prstGeom>
          <a:ln w="0">
            <a:noFill/>
          </a:ln>
        </p:spPr>
      </p:pic>
      <p:pic>
        <p:nvPicPr>
          <p:cNvPr id="223" name="Graphic 15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7790760" y="2909880"/>
            <a:ext cx="683280" cy="683280"/>
          </a:xfrm>
          <a:prstGeom prst="rect">
            <a:avLst/>
          </a:prstGeom>
          <a:ln w="0">
            <a:noFill/>
          </a:ln>
        </p:spPr>
      </p:pic>
      <p:pic>
        <p:nvPicPr>
          <p:cNvPr id="224" name="Graphic 17" descr="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9937080" y="2933280"/>
            <a:ext cx="628920" cy="628920"/>
          </a:xfrm>
          <a:prstGeom prst="rect">
            <a:avLst/>
          </a:prstGeom>
          <a:ln w="0">
            <a:noFill/>
          </a:ln>
        </p:spPr>
      </p:pic>
      <p:sp>
        <p:nvSpPr>
          <p:cNvPr id="225" name="TextBox 18"/>
          <p:cNvSpPr/>
          <p:nvPr/>
        </p:nvSpPr>
        <p:spPr>
          <a:xfrm>
            <a:off x="970560" y="4251240"/>
            <a:ext cx="18270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6320" algn="ctr" defTabSz="914400">
              <a:lnSpc>
                <a:spcPct val="100000"/>
              </a:lnSpc>
            </a:pPr>
            <a:r>
              <a:rPr b="1" lang="en-GB" sz="1600" spc="-1" strike="noStrike">
                <a:solidFill>
                  <a:srgbClr val="004494"/>
                </a:solidFill>
                <a:latin typeface="Arial"/>
              </a:rPr>
              <a:t>Digitalising World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Box 19"/>
          <p:cNvSpPr/>
          <p:nvPr/>
        </p:nvSpPr>
        <p:spPr>
          <a:xfrm>
            <a:off x="3076920" y="4374360"/>
            <a:ext cx="1827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6320" algn="ctr" defTabSz="914400">
              <a:lnSpc>
                <a:spcPct val="100000"/>
              </a:lnSpc>
            </a:pPr>
            <a:r>
              <a:rPr b="1" lang="en-GB" sz="1600" spc="-1" strike="noStrike">
                <a:solidFill>
                  <a:srgbClr val="004494"/>
                </a:solidFill>
                <a:latin typeface="Arial"/>
              </a:rPr>
              <a:t>Security &amp; Trust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20"/>
          <p:cNvSpPr/>
          <p:nvPr/>
        </p:nvSpPr>
        <p:spPr>
          <a:xfrm>
            <a:off x="5195160" y="4374360"/>
            <a:ext cx="1827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6320" algn="ctr" defTabSz="914400">
              <a:lnSpc>
                <a:spcPct val="100000"/>
              </a:lnSpc>
            </a:pPr>
            <a:r>
              <a:rPr b="1" lang="en-GB" sz="1600" spc="-1" strike="noStrike">
                <a:solidFill>
                  <a:srgbClr val="004494"/>
                </a:solidFill>
                <a:latin typeface="Arial"/>
              </a:rPr>
              <a:t>Recognition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21"/>
          <p:cNvSpPr/>
          <p:nvPr/>
        </p:nvSpPr>
        <p:spPr>
          <a:xfrm>
            <a:off x="7251480" y="4128120"/>
            <a:ext cx="182700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6320" algn="ctr" defTabSz="914400">
              <a:lnSpc>
                <a:spcPct val="100000"/>
              </a:lnSpc>
            </a:pPr>
            <a:r>
              <a:rPr b="1" lang="en-GB" sz="1600" spc="-1" strike="noStrike">
                <a:solidFill>
                  <a:srgbClr val="004494"/>
                </a:solidFill>
                <a:latin typeface="Arial"/>
              </a:rPr>
              <a:t>Showcasing Knowledge &amp; Skills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Box 22"/>
          <p:cNvSpPr/>
          <p:nvPr/>
        </p:nvSpPr>
        <p:spPr>
          <a:xfrm>
            <a:off x="9320040" y="4251240"/>
            <a:ext cx="18270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76320" algn="ctr" defTabSz="914400">
              <a:lnSpc>
                <a:spcPct val="100000"/>
              </a:lnSpc>
            </a:pPr>
            <a:r>
              <a:rPr b="1" lang="en-GB" sz="1600" spc="-1" strike="noStrike">
                <a:solidFill>
                  <a:srgbClr val="004494"/>
                </a:solidFill>
                <a:latin typeface="Arial"/>
              </a:rPr>
              <a:t>Ownership of Data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0" name="Straight Connector 34"/>
          <p:cNvCxnSpPr/>
          <p:nvPr/>
        </p:nvCxnSpPr>
        <p:spPr>
          <a:xfrm>
            <a:off x="838080" y="-108720"/>
            <a:ext cx="360" cy="138528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Straight Arrow Connector 63"/>
          <p:cNvCxnSpPr/>
          <p:nvPr/>
        </p:nvCxnSpPr>
        <p:spPr>
          <a:xfrm>
            <a:off x="5978880" y="3272040"/>
            <a:ext cx="2442600" cy="360"/>
          </a:xfrm>
          <a:prstGeom prst="straightConnector1">
            <a:avLst/>
          </a:prstGeom>
          <a:ln w="38100">
            <a:solidFill>
              <a:srgbClr val="ffffff"/>
            </a:solidFill>
            <a:tailEnd len="med" type="triangle" w="med"/>
          </a:ln>
        </p:spPr>
      </p:cxnSp>
      <p:cxnSp>
        <p:nvCxnSpPr>
          <p:cNvPr id="232" name="Straight Arrow Connector 62"/>
          <p:cNvCxnSpPr/>
          <p:nvPr/>
        </p:nvCxnSpPr>
        <p:spPr>
          <a:xfrm>
            <a:off x="5031720" y="3272040"/>
            <a:ext cx="2442600" cy="360"/>
          </a:xfrm>
          <a:prstGeom prst="straightConnector1">
            <a:avLst/>
          </a:prstGeom>
          <a:ln w="38100">
            <a:solidFill>
              <a:srgbClr val="ffffff"/>
            </a:solidFill>
            <a:tailEnd len="med" type="triangle" w="med"/>
          </a:ln>
        </p:spPr>
      </p:cxn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chemeClr val="lt1"/>
                </a:solidFill>
                <a:latin typeface="Arial"/>
              </a:rPr>
              <a:t>WHAT IS OFFERED BY THE INFRASTRUCTURE?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34" name="Group 34"/>
          <p:cNvGrpSpPr/>
          <p:nvPr/>
        </p:nvGrpSpPr>
        <p:grpSpPr>
          <a:xfrm>
            <a:off x="799560" y="3908880"/>
            <a:ext cx="1367640" cy="1387080"/>
            <a:chOff x="799560" y="3908880"/>
            <a:chExt cx="1367640" cy="1387080"/>
          </a:xfrm>
        </p:grpSpPr>
        <p:sp>
          <p:nvSpPr>
            <p:cNvPr id="235" name="Text Placeholder 17"/>
            <p:cNvSpPr/>
            <p:nvPr/>
          </p:nvSpPr>
          <p:spPr>
            <a:xfrm>
              <a:off x="799560" y="3908880"/>
              <a:ext cx="1354680" cy="301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ffd617"/>
                  </a:solidFill>
                  <a:latin typeface="Arial"/>
                </a:rPr>
                <a:t>BUILD</a:t>
              </a:r>
              <a:endParaRPr b="0" lang="en-GB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Text Placeholder 19"/>
            <p:cNvSpPr/>
            <p:nvPr/>
          </p:nvSpPr>
          <p:spPr>
            <a:xfrm>
              <a:off x="799560" y="4302000"/>
              <a:ext cx="1367640" cy="99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chemeClr val="lt1"/>
                  </a:solidFill>
                  <a:latin typeface="Arial"/>
                </a:rPr>
                <a:t>credential templates in the Online Builder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7" name="Group 35"/>
          <p:cNvGrpSpPr/>
          <p:nvPr/>
        </p:nvGrpSpPr>
        <p:grpSpPr>
          <a:xfrm>
            <a:off x="2481480" y="3921120"/>
            <a:ext cx="1367640" cy="1387440"/>
            <a:chOff x="2481480" y="3921120"/>
            <a:chExt cx="1367640" cy="1387440"/>
          </a:xfrm>
        </p:grpSpPr>
        <p:sp>
          <p:nvSpPr>
            <p:cNvPr id="238" name="Text Placeholder 17"/>
            <p:cNvSpPr/>
            <p:nvPr/>
          </p:nvSpPr>
          <p:spPr>
            <a:xfrm>
              <a:off x="2481480" y="3921120"/>
              <a:ext cx="1354680" cy="301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ffd617"/>
                  </a:solidFill>
                  <a:latin typeface="Arial"/>
                </a:rPr>
                <a:t>ISSUE</a:t>
              </a:r>
              <a:endParaRPr b="0" lang="en-GB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Text Placeholder 19"/>
            <p:cNvSpPr/>
            <p:nvPr/>
          </p:nvSpPr>
          <p:spPr>
            <a:xfrm>
              <a:off x="2481480" y="4314600"/>
              <a:ext cx="1367640" cy="99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0" lang="hu-HU" sz="1400" spc="-1" strike="noStrike">
                  <a:solidFill>
                    <a:schemeClr val="lt1"/>
                  </a:solidFill>
                  <a:latin typeface="Arial"/>
                </a:rPr>
                <a:t>Seal and award </a:t>
              </a:r>
              <a:r>
                <a:rPr b="0" lang="en-US" sz="1400" spc="-1" strike="noStrike">
                  <a:solidFill>
                    <a:schemeClr val="lt1"/>
                  </a:solidFill>
                  <a:latin typeface="Arial"/>
                </a:rPr>
                <a:t>credentials to owners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0" name="Group 36"/>
          <p:cNvGrpSpPr/>
          <p:nvPr/>
        </p:nvGrpSpPr>
        <p:grpSpPr>
          <a:xfrm>
            <a:off x="4176360" y="3921120"/>
            <a:ext cx="1367640" cy="1387440"/>
            <a:chOff x="4176360" y="3921120"/>
            <a:chExt cx="1367640" cy="1387440"/>
          </a:xfrm>
        </p:grpSpPr>
        <p:sp>
          <p:nvSpPr>
            <p:cNvPr id="241" name="Text Placeholder 17"/>
            <p:cNvSpPr/>
            <p:nvPr/>
          </p:nvSpPr>
          <p:spPr>
            <a:xfrm>
              <a:off x="4176360" y="3921120"/>
              <a:ext cx="1354680" cy="301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ffd617"/>
                  </a:solidFill>
                  <a:latin typeface="Arial"/>
                </a:rPr>
                <a:t>STORE</a:t>
              </a:r>
              <a:endParaRPr b="0" lang="en-GB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Text Placeholder 19"/>
            <p:cNvSpPr/>
            <p:nvPr/>
          </p:nvSpPr>
          <p:spPr>
            <a:xfrm>
              <a:off x="4176360" y="4314600"/>
              <a:ext cx="1367640" cy="99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chemeClr val="lt1"/>
                  </a:solidFill>
                  <a:latin typeface="Arial"/>
                </a:rPr>
                <a:t>credentials securely in one wallet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3" name="Group 38"/>
          <p:cNvGrpSpPr/>
          <p:nvPr/>
        </p:nvGrpSpPr>
        <p:grpSpPr>
          <a:xfrm>
            <a:off x="5587920" y="3921120"/>
            <a:ext cx="1367640" cy="1387440"/>
            <a:chOff x="5587920" y="3921120"/>
            <a:chExt cx="1367640" cy="1387440"/>
          </a:xfrm>
        </p:grpSpPr>
        <p:sp>
          <p:nvSpPr>
            <p:cNvPr id="244" name="Text Placeholder 17"/>
            <p:cNvSpPr/>
            <p:nvPr/>
          </p:nvSpPr>
          <p:spPr>
            <a:xfrm>
              <a:off x="5587920" y="3921120"/>
              <a:ext cx="1354680" cy="301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ffd617"/>
                  </a:solidFill>
                  <a:latin typeface="Arial"/>
                </a:rPr>
                <a:t>SHARE</a:t>
              </a:r>
              <a:endParaRPr b="0" lang="en-GB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Text Placeholder 19"/>
            <p:cNvSpPr/>
            <p:nvPr/>
          </p:nvSpPr>
          <p:spPr>
            <a:xfrm>
              <a:off x="5587920" y="4314600"/>
              <a:ext cx="1367640" cy="99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chemeClr val="lt1"/>
                  </a:solidFill>
                  <a:latin typeface="Arial"/>
                </a:rPr>
                <a:t>credential information with one click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6" name="Group 37"/>
          <p:cNvGrpSpPr/>
          <p:nvPr/>
        </p:nvGrpSpPr>
        <p:grpSpPr>
          <a:xfrm>
            <a:off x="7095960" y="3921120"/>
            <a:ext cx="1367640" cy="1387440"/>
            <a:chOff x="7095960" y="3921120"/>
            <a:chExt cx="1367640" cy="1387440"/>
          </a:xfrm>
        </p:grpSpPr>
        <p:sp>
          <p:nvSpPr>
            <p:cNvPr id="247" name="Text Placeholder 17"/>
            <p:cNvSpPr/>
            <p:nvPr/>
          </p:nvSpPr>
          <p:spPr>
            <a:xfrm>
              <a:off x="7095960" y="3921120"/>
              <a:ext cx="1354680" cy="301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9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1" lang="en-US" sz="2000" spc="-1" strike="noStrike">
                  <a:solidFill>
                    <a:srgbClr val="ffd617"/>
                  </a:solidFill>
                  <a:latin typeface="Arial"/>
                </a:rPr>
                <a:t>VERIFY</a:t>
              </a:r>
              <a:endParaRPr b="0" lang="en-GB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Text Placeholder 19"/>
            <p:cNvSpPr/>
            <p:nvPr/>
          </p:nvSpPr>
          <p:spPr>
            <a:xfrm>
              <a:off x="7095960" y="4314600"/>
              <a:ext cx="1367640" cy="99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 defTabSz="914400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</a:tabLst>
              </a:pPr>
              <a:r>
                <a:rPr b="0" lang="en-US" sz="1400" spc="-1" strike="noStrike">
                  <a:solidFill>
                    <a:schemeClr val="lt1"/>
                  </a:solidFill>
                  <a:latin typeface="Arial"/>
                </a:rPr>
                <a:t>credential's authenticity and validity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9" name="Rectangle: Rounded Corners 39"/>
          <p:cNvSpPr/>
          <p:nvPr/>
        </p:nvSpPr>
        <p:spPr>
          <a:xfrm>
            <a:off x="9512280" y="3006000"/>
            <a:ext cx="2066040" cy="1125720"/>
          </a:xfrm>
          <a:prstGeom prst="roundRect">
            <a:avLst>
              <a:gd name="adj" fmla="val 7298"/>
            </a:avLst>
          </a:prstGeom>
          <a:solidFill>
            <a:schemeClr val="bg1"/>
          </a:solidFill>
          <a:ln w="38100">
            <a:noFill/>
          </a:ln>
          <a:effectLst>
            <a:outerShdw algn="tl" blurRad="288000" dir="2700000" dist="96732" rotWithShape="0" sx="101000" sy="10100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150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0" name="Text Placeholder 19"/>
          <p:cNvSpPr/>
          <p:nvPr/>
        </p:nvSpPr>
        <p:spPr>
          <a:xfrm>
            <a:off x="9564480" y="3228840"/>
            <a:ext cx="1961280" cy="69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rgbClr val="004494"/>
                </a:solidFill>
                <a:latin typeface="Arial"/>
              </a:rPr>
              <a:t>Adopt custom-built implementation with open-source code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Graphic 46" descr="Arrow Right with solid fill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252160" y="4079880"/>
            <a:ext cx="230760" cy="230760"/>
          </a:xfrm>
          <a:prstGeom prst="rect">
            <a:avLst/>
          </a:prstGeom>
          <a:ln w="0">
            <a:noFill/>
          </a:ln>
        </p:spPr>
      </p:pic>
      <p:pic>
        <p:nvPicPr>
          <p:cNvPr id="252" name="Graphic 48" descr="Arrow Right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3787560" y="4079880"/>
            <a:ext cx="230760" cy="230760"/>
          </a:xfrm>
          <a:prstGeom prst="rect">
            <a:avLst/>
          </a:prstGeom>
          <a:ln w="0">
            <a:noFill/>
          </a:ln>
        </p:spPr>
      </p:pic>
      <p:pic>
        <p:nvPicPr>
          <p:cNvPr id="253" name="Graphic 50" descr="Arrow Right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5322600" y="4079880"/>
            <a:ext cx="230760" cy="230760"/>
          </a:xfrm>
          <a:prstGeom prst="rect">
            <a:avLst/>
          </a:prstGeom>
          <a:ln w="0">
            <a:noFill/>
          </a:ln>
        </p:spPr>
      </p:pic>
      <p:pic>
        <p:nvPicPr>
          <p:cNvPr id="254" name="Graphic 51" descr="Arrow Right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6858000" y="4079880"/>
            <a:ext cx="230760" cy="230760"/>
          </a:xfrm>
          <a:prstGeom prst="rect">
            <a:avLst/>
          </a:prstGeom>
          <a:ln w="0">
            <a:noFill/>
          </a:ln>
        </p:spPr>
      </p:pic>
      <p:cxnSp>
        <p:nvCxnSpPr>
          <p:cNvPr id="255" name="Straight Arrow Connector 52"/>
          <p:cNvCxnSpPr/>
          <p:nvPr/>
        </p:nvCxnSpPr>
        <p:spPr>
          <a:xfrm>
            <a:off x="1169640" y="3272040"/>
            <a:ext cx="1179720" cy="360"/>
          </a:xfrm>
          <a:prstGeom prst="straightConnector1">
            <a:avLst/>
          </a:prstGeom>
          <a:ln w="38100">
            <a:solidFill>
              <a:srgbClr val="ffffff"/>
            </a:solidFill>
            <a:tailEnd len="med" type="triangle" w="med"/>
          </a:ln>
        </p:spPr>
      </p:cxnSp>
      <p:cxnSp>
        <p:nvCxnSpPr>
          <p:cNvPr id="256" name="Straight Arrow Connector 53"/>
          <p:cNvCxnSpPr/>
          <p:nvPr/>
        </p:nvCxnSpPr>
        <p:spPr>
          <a:xfrm>
            <a:off x="2262600" y="3272040"/>
            <a:ext cx="1765440" cy="360"/>
          </a:xfrm>
          <a:prstGeom prst="straightConnector1">
            <a:avLst/>
          </a:prstGeom>
          <a:ln w="38100">
            <a:solidFill>
              <a:srgbClr val="ffffff"/>
            </a:solidFill>
            <a:tailEnd len="med" type="triangle" w="med"/>
          </a:ln>
        </p:spPr>
      </p:cxnSp>
      <p:cxnSp>
        <p:nvCxnSpPr>
          <p:cNvPr id="257" name="Straight Arrow Connector 54"/>
          <p:cNvCxnSpPr/>
          <p:nvPr/>
        </p:nvCxnSpPr>
        <p:spPr>
          <a:xfrm>
            <a:off x="3355200" y="3272040"/>
            <a:ext cx="2442960" cy="360"/>
          </a:xfrm>
          <a:prstGeom prst="straightConnector1">
            <a:avLst/>
          </a:prstGeom>
          <a:ln w="38100">
            <a:solidFill>
              <a:srgbClr val="ffffff"/>
            </a:solidFill>
            <a:tailEnd len="med" type="triangle" w="med"/>
          </a:ln>
        </p:spPr>
      </p:cxnSp>
      <p:sp>
        <p:nvSpPr>
          <p:cNvPr id="258" name="Oval 55"/>
          <p:cNvSpPr/>
          <p:nvPr/>
        </p:nvSpPr>
        <p:spPr>
          <a:xfrm>
            <a:off x="1068120" y="2888280"/>
            <a:ext cx="756720" cy="75672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99000">
                <a:srgbClr val="fab600"/>
              </a:gs>
            </a:gsLst>
            <a:lin ang="189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9" name="Oval 56"/>
          <p:cNvSpPr/>
          <p:nvPr/>
        </p:nvSpPr>
        <p:spPr>
          <a:xfrm>
            <a:off x="2777040" y="2888280"/>
            <a:ext cx="756720" cy="75672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99000">
                <a:srgbClr val="fab600"/>
              </a:gs>
            </a:gsLst>
            <a:lin ang="189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60" name="Oval 57"/>
          <p:cNvSpPr/>
          <p:nvPr/>
        </p:nvSpPr>
        <p:spPr>
          <a:xfrm>
            <a:off x="4486320" y="2888280"/>
            <a:ext cx="756720" cy="75672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99000">
                <a:srgbClr val="fab600"/>
              </a:gs>
            </a:gsLst>
            <a:lin ang="189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61" name="Oval 58"/>
          <p:cNvSpPr/>
          <p:nvPr/>
        </p:nvSpPr>
        <p:spPr>
          <a:xfrm>
            <a:off x="6195240" y="2871000"/>
            <a:ext cx="756720" cy="75672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99000">
                <a:srgbClr val="fab600"/>
              </a:gs>
            </a:gsLst>
            <a:lin ang="189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62" name="Oval 59"/>
          <p:cNvSpPr/>
          <p:nvPr/>
        </p:nvSpPr>
        <p:spPr>
          <a:xfrm>
            <a:off x="7501320" y="2893320"/>
            <a:ext cx="756720" cy="75672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99000">
                <a:srgbClr val="fab600"/>
              </a:gs>
            </a:gsLst>
            <a:lin ang="189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63" name="Graphic 67" descr="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236240" y="3077280"/>
            <a:ext cx="388800" cy="388800"/>
          </a:xfrm>
          <a:prstGeom prst="rect">
            <a:avLst/>
          </a:prstGeom>
          <a:ln w="0">
            <a:noFill/>
          </a:ln>
        </p:spPr>
      </p:pic>
      <p:pic>
        <p:nvPicPr>
          <p:cNvPr id="264" name="Graphic 69" descr="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2947680" y="3077280"/>
            <a:ext cx="415800" cy="415800"/>
          </a:xfrm>
          <a:prstGeom prst="rect">
            <a:avLst/>
          </a:prstGeom>
          <a:ln w="0">
            <a:noFill/>
          </a:ln>
        </p:spPr>
      </p:pic>
      <p:pic>
        <p:nvPicPr>
          <p:cNvPr id="265" name="Graphic 71" descr="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4675320" y="3077280"/>
            <a:ext cx="369720" cy="369720"/>
          </a:xfrm>
          <a:prstGeom prst="rect">
            <a:avLst/>
          </a:prstGeom>
          <a:ln w="0">
            <a:noFill/>
          </a:ln>
        </p:spPr>
      </p:pic>
      <p:pic>
        <p:nvPicPr>
          <p:cNvPr id="266" name="Graphic 73" descr="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7625520" y="3043080"/>
            <a:ext cx="457200" cy="457200"/>
          </a:xfrm>
          <a:prstGeom prst="rect">
            <a:avLst/>
          </a:prstGeom>
          <a:ln w="0">
            <a:noFill/>
          </a:ln>
        </p:spPr>
      </p:pic>
      <p:pic>
        <p:nvPicPr>
          <p:cNvPr id="267" name="Graphic 75" descr="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6380640" y="3048120"/>
            <a:ext cx="398880" cy="398880"/>
          </a:xfrm>
          <a:prstGeom prst="rect">
            <a:avLst/>
          </a:prstGeom>
          <a:ln w="0">
            <a:noFill/>
          </a:ln>
        </p:spPr>
      </p:pic>
      <p:sp>
        <p:nvSpPr>
          <p:cNvPr id="268" name="Rectangle: Rounded Corners 39"/>
          <p:cNvSpPr/>
          <p:nvPr/>
        </p:nvSpPr>
        <p:spPr>
          <a:xfrm>
            <a:off x="799560" y="1983240"/>
            <a:ext cx="8043480" cy="493200"/>
          </a:xfrm>
          <a:prstGeom prst="roundRect">
            <a:avLst>
              <a:gd name="adj" fmla="val 7298"/>
            </a:avLst>
          </a:prstGeom>
          <a:gradFill rotWithShape="0">
            <a:gsLst>
              <a:gs pos="0">
                <a:srgbClr val="0051af"/>
              </a:gs>
              <a:gs pos="100000">
                <a:srgbClr val="243673"/>
              </a:gs>
            </a:gsLst>
            <a:lin ang="8100000"/>
          </a:gradFill>
          <a:ln w="38100">
            <a:noFill/>
          </a:ln>
          <a:effectLst>
            <a:outerShdw algn="tl" blurRad="288000" dir="2700000" dist="96732" rotWithShape="0" sx="101000" sy="10100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150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69" name="TextBox 5"/>
          <p:cNvSpPr/>
          <p:nvPr/>
        </p:nvSpPr>
        <p:spPr>
          <a:xfrm>
            <a:off x="3130200" y="2069280"/>
            <a:ext cx="32958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600" spc="-1" strike="noStrike">
                <a:solidFill>
                  <a:srgbClr val="ffd617"/>
                </a:solidFill>
                <a:latin typeface="Arial"/>
              </a:rPr>
              <a:t>Start with web-based free tools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val 3"/>
          <p:cNvSpPr/>
          <p:nvPr/>
        </p:nvSpPr>
        <p:spPr>
          <a:xfrm>
            <a:off x="1100880" y="5240880"/>
            <a:ext cx="665640" cy="6656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71" name="Oval 4"/>
          <p:cNvSpPr/>
          <p:nvPr/>
        </p:nvSpPr>
        <p:spPr>
          <a:xfrm>
            <a:off x="1100880" y="4110120"/>
            <a:ext cx="665640" cy="665640"/>
          </a:xfrm>
          <a:prstGeom prst="ellipse">
            <a:avLst/>
          </a:prstGeom>
          <a:gradFill rotWithShape="0">
            <a:gsLst>
              <a:gs pos="0">
                <a:srgbClr val="004494"/>
              </a:gs>
              <a:gs pos="100000">
                <a:srgbClr val="023676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72" name="Oval 5"/>
          <p:cNvSpPr/>
          <p:nvPr/>
        </p:nvSpPr>
        <p:spPr>
          <a:xfrm>
            <a:off x="1100880" y="2979000"/>
            <a:ext cx="665640" cy="665640"/>
          </a:xfrm>
          <a:prstGeom prst="ellipse">
            <a:avLst/>
          </a:prstGeom>
          <a:gradFill rotWithShape="0">
            <a:gsLst>
              <a:gs pos="0">
                <a:srgbClr val="ffd617"/>
              </a:gs>
              <a:gs pos="100000">
                <a:srgbClr val="fab600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73" name="Oval 6"/>
          <p:cNvSpPr/>
          <p:nvPr/>
        </p:nvSpPr>
        <p:spPr>
          <a:xfrm>
            <a:off x="1105200" y="1848240"/>
            <a:ext cx="665640" cy="665640"/>
          </a:xfrm>
          <a:prstGeom prst="ellipse">
            <a:avLst/>
          </a:prstGeom>
          <a:gradFill rotWithShape="0">
            <a:gsLst>
              <a:gs pos="0">
                <a:srgbClr val="004494"/>
              </a:gs>
              <a:gs pos="100000">
                <a:srgbClr val="023676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4494"/>
                </a:solidFill>
                <a:latin typeface="Arial"/>
              </a:rPr>
              <a:t>HIGHLIGHTS OF CURRENT IMPLEMENTATIONS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275" name="Straight Connector 7"/>
          <p:cNvCxnSpPr/>
          <p:nvPr/>
        </p:nvCxnSpPr>
        <p:spPr>
          <a:xfrm>
            <a:off x="838080" y="-108720"/>
            <a:ext cx="360" cy="138528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cxnSp>
        <p:nvCxnSpPr>
          <p:cNvPr id="276" name="Straight Connector 8"/>
          <p:cNvCxnSpPr/>
          <p:nvPr/>
        </p:nvCxnSpPr>
        <p:spPr>
          <a:xfrm>
            <a:off x="11288880" y="-970200"/>
            <a:ext cx="360" cy="1385280"/>
          </a:xfrm>
          <a:prstGeom prst="straightConnector1">
            <a:avLst/>
          </a:prstGeom>
          <a:ln w="28575">
            <a:solidFill>
              <a:srgbClr val="004494"/>
            </a:solidFill>
          </a:ln>
        </p:spPr>
      </p:cxnSp>
      <p:sp>
        <p:nvSpPr>
          <p:cNvPr id="277" name="TextBox 54"/>
          <p:cNvSpPr/>
          <p:nvPr/>
        </p:nvSpPr>
        <p:spPr>
          <a:xfrm>
            <a:off x="2020320" y="2977920"/>
            <a:ext cx="79437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ffd617"/>
                </a:solidFill>
                <a:latin typeface="Arial"/>
              </a:rPr>
              <a:t>University of Malta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Issuing diplomas as EDCs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Box 35"/>
          <p:cNvSpPr/>
          <p:nvPr/>
        </p:nvSpPr>
        <p:spPr>
          <a:xfrm>
            <a:off x="2020320" y="1848240"/>
            <a:ext cx="59040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004494"/>
                </a:solidFill>
                <a:latin typeface="Arial"/>
              </a:rPr>
              <a:t>European Consortium of Innovative Universities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Using EDCs to issue micro-credentials from the ECIU university alliance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Box 61"/>
          <p:cNvSpPr/>
          <p:nvPr/>
        </p:nvSpPr>
        <p:spPr>
          <a:xfrm>
            <a:off x="1953000" y="5281560"/>
            <a:ext cx="79437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004494"/>
                </a:solidFill>
                <a:latin typeface="Arial"/>
              </a:rPr>
              <a:t>35.000 credentials in Europass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Currently over 30.000 credentials are being stored in Europass wallets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Box 62"/>
          <p:cNvSpPr/>
          <p:nvPr/>
        </p:nvSpPr>
        <p:spPr>
          <a:xfrm>
            <a:off x="2020320" y="4191480"/>
            <a:ext cx="780912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ffd617"/>
                </a:solidFill>
                <a:latin typeface="Arial"/>
              </a:rPr>
              <a:t>National implemention of EDC - Certidigital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Live national level implementation of EDC are upcoming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1" name="Straight Connector 75"/>
          <p:cNvCxnSpPr/>
          <p:nvPr/>
        </p:nvCxnSpPr>
        <p:spPr>
          <a:xfrm>
            <a:off x="838080" y="0"/>
            <a:ext cx="360" cy="134892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사각형: 둥근 모서리 102"/>
          <p:cNvSpPr/>
          <p:nvPr/>
        </p:nvSpPr>
        <p:spPr>
          <a:xfrm>
            <a:off x="838080" y="2255040"/>
            <a:ext cx="5694840" cy="364752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4690710" dist="63261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사각형: 둥근 모서리 102"/>
          <p:cNvSpPr/>
          <p:nvPr/>
        </p:nvSpPr>
        <p:spPr>
          <a:xfrm>
            <a:off x="6711480" y="1616760"/>
            <a:ext cx="3623760" cy="416412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4690710" dist="63261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284" name="Straight Connector 43"/>
          <p:cNvCxnSpPr/>
          <p:nvPr/>
        </p:nvCxnSpPr>
        <p:spPr>
          <a:xfrm>
            <a:off x="838080" y="-108720"/>
            <a:ext cx="360" cy="138528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cxnSp>
        <p:nvCxnSpPr>
          <p:cNvPr id="285" name="Straight Connector 27"/>
          <p:cNvCxnSpPr/>
          <p:nvPr/>
        </p:nvCxnSpPr>
        <p:spPr>
          <a:xfrm>
            <a:off x="11288880" y="-970200"/>
            <a:ext cx="360" cy="1385280"/>
          </a:xfrm>
          <a:prstGeom prst="straightConnector1">
            <a:avLst/>
          </a:prstGeom>
          <a:ln w="28575">
            <a:solidFill>
              <a:srgbClr val="004494"/>
            </a:solidFill>
          </a:ln>
        </p:spPr>
      </p:cxnSp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nl-NL" sz="3200" spc="-1" strike="noStrike">
                <a:solidFill>
                  <a:srgbClr val="004494"/>
                </a:solidFill>
                <a:latin typeface="Arial"/>
              </a:rPr>
              <a:t>DIGITAL TRANSITION FOR CREDENTIALS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87" name="Picture 38" descr=""/>
          <p:cNvPicPr/>
          <p:nvPr/>
        </p:nvPicPr>
        <p:blipFill>
          <a:blip r:embed="rId1"/>
          <a:stretch/>
        </p:blipFill>
        <p:spPr>
          <a:xfrm>
            <a:off x="6772680" y="1946520"/>
            <a:ext cx="3459240" cy="3708360"/>
          </a:xfrm>
          <a:prstGeom prst="rect">
            <a:avLst/>
          </a:prstGeom>
          <a:ln w="0">
            <a:noFill/>
          </a:ln>
        </p:spPr>
      </p:pic>
      <p:sp>
        <p:nvSpPr>
          <p:cNvPr id="288" name="타원 13"/>
          <p:cNvSpPr/>
          <p:nvPr/>
        </p:nvSpPr>
        <p:spPr>
          <a:xfrm>
            <a:off x="10875960" y="613080"/>
            <a:ext cx="815400" cy="79056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89" name="Graphic 29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058480" y="763560"/>
            <a:ext cx="446040" cy="446040"/>
          </a:xfrm>
          <a:prstGeom prst="rect">
            <a:avLst/>
          </a:prstGeom>
          <a:ln w="0">
            <a:noFill/>
          </a:ln>
        </p:spPr>
      </p:pic>
      <p:sp>
        <p:nvSpPr>
          <p:cNvPr id="290" name="타원 13"/>
          <p:cNvSpPr/>
          <p:nvPr/>
        </p:nvSpPr>
        <p:spPr>
          <a:xfrm>
            <a:off x="10865160" y="1576440"/>
            <a:ext cx="815400" cy="790560"/>
          </a:xfrm>
          <a:prstGeom prst="ellipse">
            <a:avLst/>
          </a:prstGeom>
          <a:blipFill rotWithShape="0">
            <a:blip r:embed="rId5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91" name="타원 13"/>
          <p:cNvSpPr/>
          <p:nvPr/>
        </p:nvSpPr>
        <p:spPr>
          <a:xfrm>
            <a:off x="10875960" y="2496240"/>
            <a:ext cx="815400" cy="790560"/>
          </a:xfrm>
          <a:prstGeom prst="ellipse">
            <a:avLst/>
          </a:prstGeom>
          <a:blipFill rotWithShape="0">
            <a:blip r:embed="rId6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92" name="타원 13"/>
          <p:cNvSpPr/>
          <p:nvPr/>
        </p:nvSpPr>
        <p:spPr>
          <a:xfrm>
            <a:off x="10875960" y="3443400"/>
            <a:ext cx="815400" cy="790560"/>
          </a:xfrm>
          <a:prstGeom prst="ellipse">
            <a:avLst/>
          </a:prstGeom>
          <a:blipFill rotWithShape="0">
            <a:blip r:embed="rId7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93" name="타원 13"/>
          <p:cNvSpPr/>
          <p:nvPr/>
        </p:nvSpPr>
        <p:spPr>
          <a:xfrm>
            <a:off x="10875960" y="4379400"/>
            <a:ext cx="815400" cy="790560"/>
          </a:xfrm>
          <a:prstGeom prst="ellipse">
            <a:avLst/>
          </a:prstGeom>
          <a:blipFill rotWithShape="0">
            <a:blip r:embed="rId8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294" name="Graphic 34" descr="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1008440" y="1713240"/>
            <a:ext cx="528840" cy="528840"/>
          </a:xfrm>
          <a:prstGeom prst="rect">
            <a:avLst/>
          </a:prstGeom>
          <a:ln w="0">
            <a:noFill/>
          </a:ln>
        </p:spPr>
      </p:pic>
      <p:pic>
        <p:nvPicPr>
          <p:cNvPr id="295" name="Graphic 35" descr="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>
          <a:xfrm>
            <a:off x="11054160" y="2660760"/>
            <a:ext cx="450720" cy="450720"/>
          </a:xfrm>
          <a:prstGeom prst="rect">
            <a:avLst/>
          </a:prstGeom>
          <a:ln w="0">
            <a:noFill/>
          </a:ln>
        </p:spPr>
      </p:pic>
      <p:pic>
        <p:nvPicPr>
          <p:cNvPr id="296" name="Graphic 37" descr="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11018880" y="3556080"/>
            <a:ext cx="544320" cy="544320"/>
          </a:xfrm>
          <a:prstGeom prst="rect">
            <a:avLst/>
          </a:prstGeom>
          <a:ln w="0">
            <a:noFill/>
          </a:ln>
        </p:spPr>
      </p:pic>
      <p:pic>
        <p:nvPicPr>
          <p:cNvPr id="297" name="Graphic 39" descr="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>
          <a:xfrm>
            <a:off x="11074680" y="4547520"/>
            <a:ext cx="425520" cy="425520"/>
          </a:xfrm>
          <a:prstGeom prst="rect">
            <a:avLst/>
          </a:prstGeom>
          <a:ln w="0">
            <a:noFill/>
          </a:ln>
        </p:spPr>
      </p:pic>
      <p:sp>
        <p:nvSpPr>
          <p:cNvPr id="298" name="TextBox 45"/>
          <p:cNvSpPr/>
          <p:nvPr/>
        </p:nvSpPr>
        <p:spPr>
          <a:xfrm>
            <a:off x="1282320" y="3701160"/>
            <a:ext cx="1321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A move beyond paper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Graphic 47" descr=""/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>
          <a:xfrm>
            <a:off x="1752120" y="3224880"/>
            <a:ext cx="446400" cy="446400"/>
          </a:xfrm>
          <a:prstGeom prst="rect">
            <a:avLst/>
          </a:prstGeom>
          <a:ln w="0">
            <a:noFill/>
          </a:ln>
        </p:spPr>
      </p:pic>
      <p:sp>
        <p:nvSpPr>
          <p:cNvPr id="300" name="TextBox 48"/>
          <p:cNvSpPr/>
          <p:nvPr/>
        </p:nvSpPr>
        <p:spPr>
          <a:xfrm>
            <a:off x="2747520" y="3728160"/>
            <a:ext cx="1491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Security and Trust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Box 51"/>
          <p:cNvSpPr/>
          <p:nvPr/>
        </p:nvSpPr>
        <p:spPr>
          <a:xfrm>
            <a:off x="4536720" y="3671640"/>
            <a:ext cx="1645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Sharing credentials online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Graphic 53" descr=""/>
          <p:cNvPicPr/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>
          <a:xfrm>
            <a:off x="5106240" y="3183840"/>
            <a:ext cx="461520" cy="461520"/>
          </a:xfrm>
          <a:prstGeom prst="rect">
            <a:avLst/>
          </a:prstGeom>
          <a:ln w="0">
            <a:noFill/>
          </a:ln>
        </p:spPr>
      </p:pic>
      <p:sp>
        <p:nvSpPr>
          <p:cNvPr id="303" name="TextBox 54"/>
          <p:cNvSpPr/>
          <p:nvPr/>
        </p:nvSpPr>
        <p:spPr>
          <a:xfrm>
            <a:off x="1752120" y="5067360"/>
            <a:ext cx="17568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All your credentials in one place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Graphic 56" descr=""/>
          <p:cNvPicPr/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2398320" y="4536360"/>
            <a:ext cx="506880" cy="506880"/>
          </a:xfrm>
          <a:prstGeom prst="rect">
            <a:avLst/>
          </a:prstGeom>
          <a:ln w="0">
            <a:noFill/>
          </a:ln>
        </p:spPr>
      </p:pic>
      <p:sp>
        <p:nvSpPr>
          <p:cNvPr id="305" name="TextBox 57"/>
          <p:cNvSpPr/>
          <p:nvPr/>
        </p:nvSpPr>
        <p:spPr>
          <a:xfrm>
            <a:off x="3561840" y="5047560"/>
            <a:ext cx="1919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Cost &amp; Time efficiency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6" name="Graphic 59" descr=""/>
          <p:cNvPicPr/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>
          <a:xfrm>
            <a:off x="4239360" y="4494960"/>
            <a:ext cx="506880" cy="506880"/>
          </a:xfrm>
          <a:prstGeom prst="rect">
            <a:avLst/>
          </a:prstGeom>
          <a:ln w="0">
            <a:noFill/>
          </a:ln>
        </p:spPr>
      </p:pic>
      <p:sp>
        <p:nvSpPr>
          <p:cNvPr id="307" name="사각형: 둥근 모서리 102"/>
          <p:cNvSpPr/>
          <p:nvPr/>
        </p:nvSpPr>
        <p:spPr>
          <a:xfrm>
            <a:off x="838080" y="1701720"/>
            <a:ext cx="5694840" cy="1132200"/>
          </a:xfrm>
          <a:prstGeom prst="roundRect">
            <a:avLst>
              <a:gd name="adj" fmla="val 4560"/>
            </a:avLst>
          </a:prstGeom>
          <a:blipFill rotWithShape="0">
            <a:blip r:embed="rId25"/>
            <a:srcRect/>
            <a:stretch/>
          </a:blipFill>
          <a:ln w="9525">
            <a:noFill/>
          </a:ln>
          <a:effectLst>
            <a:outerShdw algn="tl" blurRad="88920" dir="2700000" dist="63130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08" name="Graphic 62" descr=""/>
          <p:cNvPicPr/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/>
        </p:blipFill>
        <p:spPr>
          <a:xfrm>
            <a:off x="2160720" y="2027520"/>
            <a:ext cx="618480" cy="618480"/>
          </a:xfrm>
          <a:prstGeom prst="rect">
            <a:avLst/>
          </a:prstGeom>
          <a:ln w="0">
            <a:noFill/>
          </a:ln>
        </p:spPr>
      </p:pic>
      <p:pic>
        <p:nvPicPr>
          <p:cNvPr id="309" name="Graphic 64" descr=""/>
          <p:cNvPicPr/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/>
        </p:blipFill>
        <p:spPr>
          <a:xfrm>
            <a:off x="4415760" y="1954080"/>
            <a:ext cx="618480" cy="618480"/>
          </a:xfrm>
          <a:prstGeom prst="rect">
            <a:avLst/>
          </a:prstGeom>
          <a:ln w="0">
            <a:noFill/>
          </a:ln>
        </p:spPr>
      </p:pic>
      <p:cxnSp>
        <p:nvCxnSpPr>
          <p:cNvPr id="310" name="Straight Arrow Connector 66"/>
          <p:cNvCxnSpPr/>
          <p:nvPr/>
        </p:nvCxnSpPr>
        <p:spPr>
          <a:xfrm>
            <a:off x="3074040" y="2313720"/>
            <a:ext cx="1060560" cy="360"/>
          </a:xfrm>
          <a:prstGeom prst="straightConnector1">
            <a:avLst/>
          </a:prstGeom>
          <a:ln w="38100">
            <a:solidFill>
              <a:srgbClr val="ffffff"/>
            </a:solidFill>
            <a:tailEnd len="med" type="triangle" w="med"/>
          </a:ln>
        </p:spPr>
      </p:cxnSp>
      <p:cxnSp>
        <p:nvCxnSpPr>
          <p:cNvPr id="311" name="Straight Connector 72"/>
          <p:cNvCxnSpPr/>
          <p:nvPr/>
        </p:nvCxnSpPr>
        <p:spPr>
          <a:xfrm>
            <a:off x="838080" y="0"/>
            <a:ext cx="360" cy="134892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  <p:pic>
        <p:nvPicPr>
          <p:cNvPr id="312" name="Graphic 3" descr=""/>
          <p:cNvPicPr/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/>
        </p:blipFill>
        <p:spPr>
          <a:xfrm>
            <a:off x="3247560" y="3128760"/>
            <a:ext cx="528840" cy="52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val 2"/>
          <p:cNvSpPr/>
          <p:nvPr/>
        </p:nvSpPr>
        <p:spPr>
          <a:xfrm>
            <a:off x="1096920" y="2704320"/>
            <a:ext cx="665640" cy="665640"/>
          </a:xfrm>
          <a:prstGeom prst="ellipse">
            <a:avLst/>
          </a:prstGeom>
          <a:gradFill rotWithShape="0">
            <a:gsLst>
              <a:gs pos="0">
                <a:srgbClr val="004494"/>
              </a:gs>
              <a:gs pos="100000">
                <a:srgbClr val="023676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14" name="Oval 3"/>
          <p:cNvSpPr/>
          <p:nvPr/>
        </p:nvSpPr>
        <p:spPr>
          <a:xfrm>
            <a:off x="1096920" y="5451120"/>
            <a:ext cx="665640" cy="665640"/>
          </a:xfrm>
          <a:prstGeom prst="ellipse">
            <a:avLst/>
          </a:prstGeom>
          <a:solidFill>
            <a:srgbClr val="023676"/>
          </a:soli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15" name="Oval 4"/>
          <p:cNvSpPr/>
          <p:nvPr/>
        </p:nvSpPr>
        <p:spPr>
          <a:xfrm>
            <a:off x="1105200" y="3670200"/>
            <a:ext cx="665640" cy="665640"/>
          </a:xfrm>
          <a:prstGeom prst="ellipse">
            <a:avLst/>
          </a:prstGeom>
          <a:gradFill rotWithShape="0">
            <a:gsLst>
              <a:gs pos="0">
                <a:srgbClr val="004494"/>
              </a:gs>
              <a:gs pos="100000">
                <a:srgbClr val="023676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16" name="Oval 5"/>
          <p:cNvSpPr/>
          <p:nvPr/>
        </p:nvSpPr>
        <p:spPr>
          <a:xfrm>
            <a:off x="1096920" y="4560480"/>
            <a:ext cx="665640" cy="665640"/>
          </a:xfrm>
          <a:prstGeom prst="ellipse">
            <a:avLst/>
          </a:prstGeom>
          <a:solidFill>
            <a:srgbClr val="023676"/>
          </a:soli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17" name="Oval 6"/>
          <p:cNvSpPr/>
          <p:nvPr/>
        </p:nvSpPr>
        <p:spPr>
          <a:xfrm>
            <a:off x="1105200" y="1848240"/>
            <a:ext cx="665640" cy="665640"/>
          </a:xfrm>
          <a:prstGeom prst="ellipse">
            <a:avLst/>
          </a:prstGeom>
          <a:gradFill rotWithShape="0">
            <a:gsLst>
              <a:gs pos="0">
                <a:srgbClr val="004494"/>
              </a:gs>
              <a:gs pos="100000">
                <a:srgbClr val="023676"/>
              </a:gs>
            </a:gsLst>
            <a:lin ang="5400000"/>
          </a:gradFill>
          <a:ln>
            <a:noFill/>
          </a:ln>
          <a:effectLst>
            <a:outerShdw algn="tl" blurRad="150120" dir="2700000" dist="91131" rotWithShape="0">
              <a:srgbClr val="000000">
                <a:alpha val="1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SI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004494"/>
                </a:solidFill>
                <a:latin typeface="Arial"/>
              </a:rPr>
              <a:t>ACCREDITATION CHECK - SUPPORTING RECOGNITION 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319" name="Straight Connector 7"/>
          <p:cNvCxnSpPr/>
          <p:nvPr/>
        </p:nvCxnSpPr>
        <p:spPr>
          <a:xfrm>
            <a:off x="838080" y="-108720"/>
            <a:ext cx="360" cy="138528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cxnSp>
        <p:nvCxnSpPr>
          <p:cNvPr id="320" name="Straight Connector 8"/>
          <p:cNvCxnSpPr/>
          <p:nvPr/>
        </p:nvCxnSpPr>
        <p:spPr>
          <a:xfrm>
            <a:off x="11288880" y="-970200"/>
            <a:ext cx="360" cy="1385280"/>
          </a:xfrm>
          <a:prstGeom prst="straightConnector1">
            <a:avLst/>
          </a:prstGeom>
          <a:ln w="28575">
            <a:solidFill>
              <a:srgbClr val="004494"/>
            </a:solidFill>
          </a:ln>
        </p:spPr>
      </p:cxnSp>
      <p:sp>
        <p:nvSpPr>
          <p:cNvPr id="321" name="타원 13"/>
          <p:cNvSpPr/>
          <p:nvPr/>
        </p:nvSpPr>
        <p:spPr>
          <a:xfrm>
            <a:off x="10875960" y="613080"/>
            <a:ext cx="815400" cy="790560"/>
          </a:xfrm>
          <a:prstGeom prst="ellipse">
            <a:avLst/>
          </a:prstGeom>
          <a:blipFill rotWithShape="0">
            <a:blip r:embed="rId1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322" name="Graphic 10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1058480" y="763560"/>
            <a:ext cx="446040" cy="446040"/>
          </a:xfrm>
          <a:prstGeom prst="rect">
            <a:avLst/>
          </a:prstGeom>
          <a:ln w="0">
            <a:noFill/>
          </a:ln>
        </p:spPr>
      </p:pic>
      <p:sp>
        <p:nvSpPr>
          <p:cNvPr id="323" name="타원 13"/>
          <p:cNvSpPr/>
          <p:nvPr/>
        </p:nvSpPr>
        <p:spPr>
          <a:xfrm>
            <a:off x="10875960" y="1559880"/>
            <a:ext cx="815400" cy="790560"/>
          </a:xfrm>
          <a:prstGeom prst="ellipse">
            <a:avLst/>
          </a:prstGeom>
          <a:blipFill rotWithShape="0">
            <a:blip r:embed="rId4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24" name="타원 13"/>
          <p:cNvSpPr/>
          <p:nvPr/>
        </p:nvSpPr>
        <p:spPr>
          <a:xfrm>
            <a:off x="10875960" y="2496240"/>
            <a:ext cx="815400" cy="790560"/>
          </a:xfrm>
          <a:prstGeom prst="ellipse">
            <a:avLst/>
          </a:prstGeom>
          <a:blipFill rotWithShape="0">
            <a:blip r:embed="rId5"/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25" name="타원 13"/>
          <p:cNvSpPr/>
          <p:nvPr/>
        </p:nvSpPr>
        <p:spPr>
          <a:xfrm>
            <a:off x="10875960" y="3443400"/>
            <a:ext cx="815400" cy="790560"/>
          </a:xfrm>
          <a:prstGeom prst="ellipse">
            <a:avLst/>
          </a:prstGeom>
          <a:blipFill rotWithShape="0">
            <a:blip r:embed="rId6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26" name="타원 13"/>
          <p:cNvSpPr/>
          <p:nvPr/>
        </p:nvSpPr>
        <p:spPr>
          <a:xfrm>
            <a:off x="10875960" y="4379400"/>
            <a:ext cx="815400" cy="790560"/>
          </a:xfrm>
          <a:prstGeom prst="ellipse">
            <a:avLst/>
          </a:prstGeom>
          <a:blipFill rotWithShape="0">
            <a:blip r:embed="rId7">
              <a:alphaModFix amt="30000"/>
            </a:blip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1" lang="en-US" sz="1200" spc="-1" strike="noStrike">
              <a:solidFill>
                <a:schemeClr val="lt1"/>
              </a:solidFill>
              <a:latin typeface="Arial"/>
            </a:endParaRPr>
          </a:p>
        </p:txBody>
      </p:sp>
      <p:pic>
        <p:nvPicPr>
          <p:cNvPr id="327" name="Graphic 16" descr="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>
          <a:xfrm>
            <a:off x="11008440" y="1713240"/>
            <a:ext cx="528840" cy="528840"/>
          </a:xfrm>
          <a:prstGeom prst="rect">
            <a:avLst/>
          </a:prstGeom>
          <a:ln w="0">
            <a:noFill/>
          </a:ln>
        </p:spPr>
      </p:pic>
      <p:pic>
        <p:nvPicPr>
          <p:cNvPr id="328" name="Graphic 17" descr="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11054160" y="2660760"/>
            <a:ext cx="450720" cy="450720"/>
          </a:xfrm>
          <a:prstGeom prst="rect">
            <a:avLst/>
          </a:prstGeom>
          <a:ln w="0">
            <a:noFill/>
          </a:ln>
        </p:spPr>
      </p:pic>
      <p:pic>
        <p:nvPicPr>
          <p:cNvPr id="329" name="Graphic 18" descr="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11018880" y="3556080"/>
            <a:ext cx="544320" cy="544320"/>
          </a:xfrm>
          <a:prstGeom prst="rect">
            <a:avLst/>
          </a:prstGeom>
          <a:ln w="0">
            <a:noFill/>
          </a:ln>
        </p:spPr>
      </p:pic>
      <p:pic>
        <p:nvPicPr>
          <p:cNvPr id="330" name="Graphic 19" descr="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11074680" y="4547520"/>
            <a:ext cx="425520" cy="425520"/>
          </a:xfrm>
          <a:prstGeom prst="rect">
            <a:avLst/>
          </a:prstGeom>
          <a:ln w="0">
            <a:noFill/>
          </a:ln>
        </p:spPr>
      </p:pic>
      <p:sp>
        <p:nvSpPr>
          <p:cNvPr id="331" name="TextBox 54"/>
          <p:cNvSpPr/>
          <p:nvPr/>
        </p:nvSpPr>
        <p:spPr>
          <a:xfrm>
            <a:off x="1953000" y="5482080"/>
            <a:ext cx="79437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023676"/>
                </a:solidFill>
                <a:latin typeface="Arial"/>
              </a:rPr>
              <a:t>Structured data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A single way of providing data. Improve the understanding of information and interoperability through the use of a single datamodel for learning related information (</a:t>
            </a:r>
            <a:r>
              <a:rPr b="1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European Learning Model</a:t>
            </a:r>
            <a:r>
              <a:rPr b="0" lang="fi-FI" sz="18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)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5"/>
          <p:cNvSpPr/>
          <p:nvPr/>
        </p:nvSpPr>
        <p:spPr>
          <a:xfrm>
            <a:off x="2020320" y="1805040"/>
            <a:ext cx="47592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004494"/>
                </a:solidFill>
                <a:latin typeface="Arial"/>
              </a:rPr>
              <a:t>Verify the origin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Electronic Seals provide trust in origin 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61"/>
          <p:cNvSpPr/>
          <p:nvPr/>
        </p:nvSpPr>
        <p:spPr>
          <a:xfrm>
            <a:off x="2020320" y="3698280"/>
            <a:ext cx="79437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004494"/>
                </a:solidFill>
                <a:latin typeface="Arial"/>
              </a:rPr>
              <a:t>Multilingual by default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Provide and navigate content in 29 different languages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62"/>
          <p:cNvSpPr/>
          <p:nvPr/>
        </p:nvSpPr>
        <p:spPr>
          <a:xfrm>
            <a:off x="2020320" y="4506480"/>
            <a:ext cx="7809120" cy="79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023676"/>
                </a:solidFill>
                <a:latin typeface="Arial"/>
              </a:rPr>
              <a:t>Interoperability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Aligned with existing frameworks (EQF/NQF, ISCED-F, ESCO, micro-credentials Recommendation, etc)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63"/>
          <p:cNvSpPr/>
          <p:nvPr/>
        </p:nvSpPr>
        <p:spPr>
          <a:xfrm>
            <a:off x="2020320" y="2723400"/>
            <a:ext cx="79437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i-FI" sz="1800" spc="-1" strike="noStrike">
                <a:solidFill>
                  <a:srgbClr val="004494"/>
                </a:solidFill>
                <a:latin typeface="Arial"/>
              </a:rPr>
              <a:t>Accreditation records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i-FI" sz="1400" spc="-1" strike="noStrike">
                <a:solidFill>
                  <a:schemeClr val="dk1">
                    <a:lumMod val="50000"/>
                  </a:schemeClr>
                </a:solidFill>
                <a:latin typeface="Arial"/>
              </a:rPr>
              <a:t>Instantly verify whether an institution is accredited to award a certain qualification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6" name="Graphic 65" descr="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1245960" y="1976400"/>
            <a:ext cx="376200" cy="376200"/>
          </a:xfrm>
          <a:prstGeom prst="rect">
            <a:avLst/>
          </a:prstGeom>
          <a:ln w="0">
            <a:noFill/>
          </a:ln>
        </p:spPr>
      </p:pic>
      <p:pic>
        <p:nvPicPr>
          <p:cNvPr id="337" name="Graphic 67" descr="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1290960" y="4715280"/>
            <a:ext cx="356400" cy="356400"/>
          </a:xfrm>
          <a:prstGeom prst="rect">
            <a:avLst/>
          </a:prstGeom>
          <a:ln w="0">
            <a:noFill/>
          </a:ln>
        </p:spPr>
      </p:pic>
      <p:pic>
        <p:nvPicPr>
          <p:cNvPr id="338" name="Graphic 71" descr=""/>
          <p:cNvPicPr/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>
          <a:xfrm>
            <a:off x="1243440" y="5589360"/>
            <a:ext cx="389520" cy="389520"/>
          </a:xfrm>
          <a:prstGeom prst="rect">
            <a:avLst/>
          </a:prstGeom>
          <a:ln w="0">
            <a:noFill/>
          </a:ln>
        </p:spPr>
      </p:pic>
      <p:pic>
        <p:nvPicPr>
          <p:cNvPr id="339" name="Graphic 73" descr=""/>
          <p:cNvPicPr/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>
          <a:xfrm>
            <a:off x="1263240" y="2925360"/>
            <a:ext cx="333360" cy="333360"/>
          </a:xfrm>
          <a:prstGeom prst="rect">
            <a:avLst/>
          </a:prstGeom>
          <a:ln w="0">
            <a:noFill/>
          </a:ln>
        </p:spPr>
      </p:pic>
      <p:cxnSp>
        <p:nvCxnSpPr>
          <p:cNvPr id="340" name="Straight Connector 75"/>
          <p:cNvCxnSpPr/>
          <p:nvPr/>
        </p:nvCxnSpPr>
        <p:spPr>
          <a:xfrm>
            <a:off x="838080" y="0"/>
            <a:ext cx="360" cy="134892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  <p:pic>
        <p:nvPicPr>
          <p:cNvPr id="341" name="Graphic 20" descr=""/>
          <p:cNvPicPr/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>
          <a:xfrm flipH="1">
            <a:off x="1263600" y="3832560"/>
            <a:ext cx="340920" cy="34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사각형: 둥근 모서리 102"/>
          <p:cNvSpPr/>
          <p:nvPr/>
        </p:nvSpPr>
        <p:spPr>
          <a:xfrm>
            <a:off x="4715640" y="1954440"/>
            <a:ext cx="5774040" cy="358992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4690710" dist="63261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사각형: 둥근 모서리 102"/>
          <p:cNvSpPr/>
          <p:nvPr/>
        </p:nvSpPr>
        <p:spPr>
          <a:xfrm>
            <a:off x="758880" y="1954440"/>
            <a:ext cx="3685320" cy="3589920"/>
          </a:xfrm>
          <a:prstGeom prst="roundRect">
            <a:avLst>
              <a:gd name="adj" fmla="val 4560"/>
            </a:avLst>
          </a:prstGeom>
          <a:blipFill rotWithShape="0">
            <a:blip r:embed="rId1"/>
            <a:srcRect/>
            <a:stretch/>
          </a:blipFill>
          <a:ln w="9525">
            <a:noFill/>
          </a:ln>
          <a:effectLst>
            <a:outerShdw algn="tl" blurRad="88920" dir="4690710" dist="63261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Use of DEQAR in EDC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TextBox 10"/>
          <p:cNvSpPr/>
          <p:nvPr/>
        </p:nvSpPr>
        <p:spPr>
          <a:xfrm>
            <a:off x="1097280" y="2625120"/>
            <a:ext cx="2850120" cy="24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fi-FI" sz="1600" spc="-1" strike="noStrike">
                <a:solidFill>
                  <a:schemeClr val="lt1"/>
                </a:solidFill>
                <a:latin typeface="Arial"/>
              </a:rPr>
              <a:t>Direct reference via permalink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fi-FI" sz="1600" spc="-1" strike="noStrike">
                <a:solidFill>
                  <a:schemeClr val="lt1"/>
                </a:solidFill>
                <a:latin typeface="Arial"/>
              </a:rPr>
              <a:t>Connection to the Accreditation database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fi-FI" sz="1600" spc="-1" strike="noStrike">
                <a:solidFill>
                  <a:schemeClr val="lt1"/>
                </a:solidFill>
                <a:latin typeface="Arial"/>
              </a:rPr>
              <a:t>Checked against credential content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6" name="Straight Connector 5"/>
          <p:cNvCxnSpPr/>
          <p:nvPr/>
        </p:nvCxnSpPr>
        <p:spPr>
          <a:xfrm>
            <a:off x="838080" y="-108720"/>
            <a:ext cx="360" cy="138528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cxnSp>
        <p:nvCxnSpPr>
          <p:cNvPr id="347" name="Straight Connector 6"/>
          <p:cNvCxnSpPr/>
          <p:nvPr/>
        </p:nvCxnSpPr>
        <p:spPr>
          <a:xfrm>
            <a:off x="11288880" y="-970200"/>
            <a:ext cx="360" cy="1385280"/>
          </a:xfrm>
          <a:prstGeom prst="straightConnector1">
            <a:avLst/>
          </a:prstGeom>
          <a:ln w="28575">
            <a:solidFill>
              <a:srgbClr val="004494"/>
            </a:solidFill>
          </a:ln>
        </p:spPr>
      </p:cxnSp>
      <p:cxnSp>
        <p:nvCxnSpPr>
          <p:cNvPr id="348" name="Straight Connector 30"/>
          <p:cNvCxnSpPr/>
          <p:nvPr/>
        </p:nvCxnSpPr>
        <p:spPr>
          <a:xfrm>
            <a:off x="838080" y="0"/>
            <a:ext cx="360" cy="134892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  <p:pic>
        <p:nvPicPr>
          <p:cNvPr id="349" name="Picture 2" descr=""/>
          <p:cNvPicPr/>
          <p:nvPr/>
        </p:nvPicPr>
        <p:blipFill>
          <a:blip r:embed="rId2"/>
          <a:stretch/>
        </p:blipFill>
        <p:spPr>
          <a:xfrm>
            <a:off x="4803840" y="2054520"/>
            <a:ext cx="5702760" cy="321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사각형: 둥근 모서리 102"/>
          <p:cNvSpPr/>
          <p:nvPr/>
        </p:nvSpPr>
        <p:spPr>
          <a:xfrm>
            <a:off x="4715640" y="1954440"/>
            <a:ext cx="5774040" cy="358992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4690710" dist="63261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chemeClr val="dk2"/>
                </a:solidFill>
                <a:latin typeface="Arial"/>
              </a:rPr>
              <a:t>Use of DEQAR in EDC </a:t>
            </a:r>
            <a:endParaRPr b="0" lang="en-150" sz="3200" spc="-1" strike="noStrike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352" name="Straight Connector 5"/>
          <p:cNvCxnSpPr/>
          <p:nvPr/>
        </p:nvCxnSpPr>
        <p:spPr>
          <a:xfrm>
            <a:off x="838080" y="-108720"/>
            <a:ext cx="360" cy="1385280"/>
          </a:xfrm>
          <a:prstGeom prst="straightConnector1">
            <a:avLst/>
          </a:prstGeom>
          <a:ln w="28575">
            <a:solidFill>
              <a:srgbClr val="ffc000"/>
            </a:solidFill>
          </a:ln>
        </p:spPr>
      </p:cxnSp>
      <p:cxnSp>
        <p:nvCxnSpPr>
          <p:cNvPr id="353" name="Straight Connector 6"/>
          <p:cNvCxnSpPr/>
          <p:nvPr/>
        </p:nvCxnSpPr>
        <p:spPr>
          <a:xfrm>
            <a:off x="11288880" y="-970200"/>
            <a:ext cx="360" cy="1385280"/>
          </a:xfrm>
          <a:prstGeom prst="straightConnector1">
            <a:avLst/>
          </a:prstGeom>
          <a:ln w="28575">
            <a:solidFill>
              <a:srgbClr val="004494"/>
            </a:solidFill>
          </a:ln>
        </p:spPr>
      </p:cxnSp>
      <p:cxnSp>
        <p:nvCxnSpPr>
          <p:cNvPr id="354" name="Straight Connector 30"/>
          <p:cNvCxnSpPr/>
          <p:nvPr/>
        </p:nvCxnSpPr>
        <p:spPr>
          <a:xfrm>
            <a:off x="838080" y="0"/>
            <a:ext cx="360" cy="1348920"/>
          </a:xfrm>
          <a:prstGeom prst="straightConnector1">
            <a:avLst/>
          </a:prstGeom>
          <a:ln w="28575">
            <a:solidFill>
              <a:srgbClr val="ffd617"/>
            </a:solidFill>
          </a:ln>
        </p:spPr>
      </p:cxnSp>
      <p:pic>
        <p:nvPicPr>
          <p:cNvPr id="355" name="Picture 2" descr=""/>
          <p:cNvPicPr/>
          <p:nvPr/>
        </p:nvPicPr>
        <p:blipFill>
          <a:blip r:embed="rId1"/>
          <a:stretch/>
        </p:blipFill>
        <p:spPr>
          <a:xfrm>
            <a:off x="5646240" y="2023200"/>
            <a:ext cx="4717440" cy="3478680"/>
          </a:xfrm>
          <a:prstGeom prst="rect">
            <a:avLst/>
          </a:prstGeom>
          <a:ln w="0">
            <a:noFill/>
          </a:ln>
        </p:spPr>
      </p:pic>
      <p:sp>
        <p:nvSpPr>
          <p:cNvPr id="356" name="Rectangle 3"/>
          <p:cNvSpPr/>
          <p:nvPr/>
        </p:nvSpPr>
        <p:spPr>
          <a:xfrm>
            <a:off x="8700120" y="4483080"/>
            <a:ext cx="1313640" cy="372600"/>
          </a:xfrm>
          <a:prstGeom prst="rect">
            <a:avLst/>
          </a:prstGeom>
          <a:noFill/>
          <a:ln w="28575">
            <a:solidFill>
              <a:srgbClr val="1c52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IE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57" name="사각형: 둥근 모서리 102"/>
          <p:cNvSpPr/>
          <p:nvPr/>
        </p:nvSpPr>
        <p:spPr>
          <a:xfrm>
            <a:off x="682200" y="1457640"/>
            <a:ext cx="3682800" cy="5058000"/>
          </a:xfrm>
          <a:prstGeom prst="roundRect">
            <a:avLst>
              <a:gd name="adj" fmla="val 4560"/>
            </a:avLst>
          </a:prstGeom>
          <a:solidFill>
            <a:schemeClr val="bg1"/>
          </a:solidFill>
          <a:ln w="9525">
            <a:noFill/>
          </a:ln>
          <a:effectLst>
            <a:outerShdw algn="tl" blurRad="88920" dir="4690710" dist="63261" rotWithShape="0">
              <a:srgbClr val="000000">
                <a:alpha val="1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numCol="1" spcCol="0" horzOverflow="overflow" anchor="ctr">
            <a:noAutofit/>
          </a:bodyPr>
          <a:p>
            <a:pPr defTabSz="914400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58" name="Picture 11" descr=""/>
          <p:cNvPicPr/>
          <p:nvPr/>
        </p:nvPicPr>
        <p:blipFill>
          <a:blip r:embed="rId2"/>
          <a:stretch/>
        </p:blipFill>
        <p:spPr>
          <a:xfrm>
            <a:off x="911520" y="1830960"/>
            <a:ext cx="3224160" cy="431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12FC8DDE08342A127156F72600226" ma:contentTypeVersion="11" ma:contentTypeDescription="Create a new document." ma:contentTypeScope="" ma:versionID="078fa1577712bccffc7d3981ea96163b">
  <xsd:schema xmlns:xsd="http://www.w3.org/2001/XMLSchema" xmlns:xs="http://www.w3.org/2001/XMLSchema" xmlns:p="http://schemas.microsoft.com/office/2006/metadata/properties" xmlns:ns2="91990487-d96d-4771-a2bd-3ac3b78bc228" targetNamespace="http://schemas.microsoft.com/office/2006/metadata/properties" ma:root="true" ma:fieldsID="ed21ba7d325348c7dbf1b68d26115252" ns2:_="">
    <xsd:import namespace="91990487-d96d-4771-a2bd-3ac3b78bc2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90487-d96d-4771-a2bd-3ac3b78bc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90487-d96d-4771-a2bd-3ac3b78bc2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F7926-2FB3-4E0B-8917-C8B13370C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90487-d96d-4771-a2bd-3ac3b78bc2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C6AA1F-6D60-45CC-9B42-54743D1C524D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91990487-d96d-4771-a2bd-3ac3b78bc228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656CFD-2BF7-4E4D-81F6-BA03EF11E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Application>LibreOffice/24.2.5.2$MacOSX_AARCH64 LibreOffice_project/bffef4ea93e59bebbeaf7f431bb02b1a39ee8a59</Application>
  <AppVersion>15.0000</AppVersion>
  <Words>793</Words>
  <Paragraphs>123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2022-07-05T09:15:34Z</dcterms:created>
  <dc:creator>Sophie Ter Vrugt</dc:creator>
  <dc:description/>
  <dc:language>en-GB</dc:language>
  <cp:lastModifiedBy>LIKITALO Kia Katarina (EMPL-EXT)</cp:lastModifiedBy>
  <dcterms:modified xsi:type="dcterms:W3CDTF">2024-10-25T14:23:25Z</dcterms:modified>
  <cp:revision>3</cp:revision>
  <dc:subject/>
  <dc:title>The Qualifications Dataset Register (QDR)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0x01010053412FC8DDE08342A127156F72600226</vt:lpwstr>
  </property>
  <property fmtid="{D5CDD505-2E9C-101B-9397-08002B2CF9AE}" pid="3" name="MSIP_Label_6bd9ddd1-4d20-43f6-abfa-fc3c07406f94_ActionId">
    <vt:lpwstr>19cc3f49-d25f-4b19-96fe-cdd0787fb3c1</vt:lpwstr>
  </property>
  <property fmtid="{D5CDD505-2E9C-101B-9397-08002B2CF9AE}" pid="4" name="MSIP_Label_6bd9ddd1-4d20-43f6-abfa-fc3c07406f94_ContentBits">
    <vt:lpwstr>0</vt:lpwstr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etDate">
    <vt:lpwstr>2024-09-30T07:46:47Z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ediaServiceImageTags">
    <vt:lpwstr/>
  </property>
  <property fmtid="{D5CDD505-2E9C-101B-9397-08002B2CF9AE}" pid="11" name="Notes">
    <vt:i4>9</vt:i4>
  </property>
  <property fmtid="{D5CDD505-2E9C-101B-9397-08002B2CF9AE}" pid="12" name="PresentationFormat">
    <vt:lpwstr>Widescreen</vt:lpwstr>
  </property>
  <property fmtid="{D5CDD505-2E9C-101B-9397-08002B2CF9AE}" pid="13" name="Slides">
    <vt:i4>10</vt:i4>
  </property>
</Properties>
</file>