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88" r:id="rId2"/>
  </p:sldMasterIdLst>
  <p:notesMasterIdLst>
    <p:notesMasterId r:id="rId9"/>
  </p:notesMasterIdLst>
  <p:sldIdLst>
    <p:sldId id="256" r:id="rId3"/>
    <p:sldId id="313" r:id="rId4"/>
    <p:sldId id="315" r:id="rId5"/>
    <p:sldId id="314" r:id="rId6"/>
    <p:sldId id="316" r:id="rId7"/>
    <p:sldId id="270" r:id="rId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98"/>
    <p:restoredTop sz="77240" autoAdjust="0"/>
  </p:normalViewPr>
  <p:slideViewPr>
    <p:cSldViewPr snapToGrid="0" snapToObjects="1">
      <p:cViewPr varScale="1">
        <p:scale>
          <a:sx n="63" d="100"/>
          <a:sy n="63" d="100"/>
        </p:scale>
        <p:origin x="17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4" d="100"/>
          <a:sy n="84" d="100"/>
        </p:scale>
        <p:origin x="3960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0B129-9B94-6E49-9260-C9F56A12C379}" type="datetimeFigureOut">
              <a:rPr lang="nl-BE" smtClean="0"/>
              <a:t>22/10/2024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48A40-5245-1D4D-A900-7885FCA0D07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85692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buFont typeface="Gill Sans MT" panose="020B0502020104020203" pitchFamily="34" charset="0"/>
              <a:buChar char="-"/>
            </a:pPr>
            <a:endParaRPr lang="en-BE" sz="1800" dirty="0">
              <a:effectLst/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D48A40-5245-1D4D-A900-7885FCA0D07F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6487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E" sz="12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D48A40-5245-1D4D-A900-7885FCA0D07F}" type="slidenum">
              <a:rPr kumimoji="0" lang="nl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l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2484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399" y="2600324"/>
            <a:ext cx="8810626" cy="3711265"/>
          </a:xfrm>
          <a:prstGeom prst="rect">
            <a:avLst/>
          </a:prstGeom>
        </p:spPr>
        <p:txBody>
          <a:bodyPr/>
          <a:lstStyle>
            <a:lvl1pPr marL="0" indent="0" fontAlgn="t">
              <a:buNone/>
              <a:defRPr sz="4500" b="1" i="0" cap="all" baseline="0">
                <a:solidFill>
                  <a:schemeClr val="accent4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9099136-679F-CA4F-9B32-9B577FF18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9" y="728662"/>
            <a:ext cx="6710363" cy="1066683"/>
          </a:xfrm>
          <a:prstGeom prst="rect">
            <a:avLst/>
          </a:prstGeom>
        </p:spPr>
        <p:txBody>
          <a:bodyPr anchor="b"/>
          <a:lstStyle>
            <a:lvl1pPr fontAlgn="t">
              <a:defRPr sz="30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745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No Logo-Oran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2FD34E6-F82B-414E-ACA8-D7696F7E0C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EDE73-D44D-9E4C-9001-399737660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8" y="1889692"/>
            <a:ext cx="11082339" cy="462320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/>
            </a:lvl2pPr>
            <a:lvl3pPr marL="1143000" indent="-228600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3pPr>
            <a:lvl4pPr>
              <a:buClr>
                <a:schemeClr val="accent2"/>
              </a:buClr>
              <a:defRPr/>
            </a:lvl4pPr>
            <a:lvl5pPr marL="2057400" indent="-228600">
              <a:buClr>
                <a:schemeClr val="accent2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01B8F02-C9C8-5D4D-BF0D-7C7A88458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8" y="950534"/>
            <a:ext cx="7850580" cy="633412"/>
          </a:xfrm>
          <a:prstGeom prst="rect">
            <a:avLst/>
          </a:prstGeom>
        </p:spPr>
        <p:txBody>
          <a:bodyPr anchor="b"/>
          <a:lstStyle>
            <a:lvl1pPr fontAlgn="t">
              <a:defRPr sz="3000" b="1" i="0" cap="all" baseline="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849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o Logo-Oran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26F2047-7D8D-4D4F-AB33-1FF4EEA6422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094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Logo On top 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2D7AA6E-D773-944A-A89E-E9C2C9A243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EDE73-D44D-9E4C-9001-399737660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8" y="1889692"/>
            <a:ext cx="11082339" cy="462320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/>
            </a:lvl2pPr>
            <a:lvl3pPr marL="1143000" indent="-228600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3pPr>
            <a:lvl4pPr>
              <a:buClr>
                <a:schemeClr val="accent2"/>
              </a:buClr>
              <a:defRPr/>
            </a:lvl4pPr>
            <a:lvl5pPr marL="2057400" indent="-228600">
              <a:buClr>
                <a:schemeClr val="accent2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01B8F02-C9C8-5D4D-BF0D-7C7A88458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8" y="950534"/>
            <a:ext cx="7850580" cy="633412"/>
          </a:xfrm>
          <a:prstGeom prst="rect">
            <a:avLst/>
          </a:prstGeom>
        </p:spPr>
        <p:txBody>
          <a:bodyPr anchor="b"/>
          <a:lstStyle>
            <a:lvl1pPr fontAlgn="t">
              <a:defRPr sz="3000" b="1" i="0" cap="all" baseline="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052D8C-9D5D-BD40-B03D-E681368A50E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32022" y="187417"/>
            <a:ext cx="1790285" cy="75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371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Logo On top 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89A3D11-002B-FF41-B880-96AAAC5BC2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F052D8C-9D5D-BD40-B03D-E681368A50E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32022" y="187417"/>
            <a:ext cx="1790285" cy="75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145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No Logo Light Blu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52F46E0-85A9-C948-A7F4-EB89265B58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EDE73-D44D-9E4C-9001-399737660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8" y="1889692"/>
            <a:ext cx="11082339" cy="462320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/>
            </a:lvl2pPr>
            <a:lvl3pPr marL="1143000" indent="-228600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3pPr>
            <a:lvl4pPr>
              <a:buClr>
                <a:schemeClr val="accent2"/>
              </a:buClr>
              <a:defRPr/>
            </a:lvl4pPr>
            <a:lvl5pPr marL="2057400" indent="-228600">
              <a:buClr>
                <a:schemeClr val="accent2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01B8F02-C9C8-5D4D-BF0D-7C7A88458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8" y="950534"/>
            <a:ext cx="7850580" cy="633412"/>
          </a:xfrm>
          <a:prstGeom prst="rect">
            <a:avLst/>
          </a:prstGeom>
        </p:spPr>
        <p:txBody>
          <a:bodyPr anchor="b"/>
          <a:lstStyle>
            <a:lvl1pPr fontAlgn="t">
              <a:defRPr sz="3000" b="1" i="0" cap="all" baseline="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8948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No Logo-Light Blu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6B6C648-17E6-CC4F-957F-3B46CEA78E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154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Logo On top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2AB4A60-F070-AE47-B5B8-0D51B17337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EDE73-D44D-9E4C-9001-399737660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8" y="1889692"/>
            <a:ext cx="11082339" cy="462320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/>
            </a:lvl2pPr>
            <a:lvl3pPr marL="1143000" indent="-228600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3pPr>
            <a:lvl4pPr>
              <a:buClr>
                <a:schemeClr val="accent2"/>
              </a:buClr>
              <a:defRPr/>
            </a:lvl4pPr>
            <a:lvl5pPr marL="2057400" indent="-228600">
              <a:buClr>
                <a:schemeClr val="accent2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01B8F02-C9C8-5D4D-BF0D-7C7A88458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8" y="950534"/>
            <a:ext cx="7850580" cy="633412"/>
          </a:xfrm>
          <a:prstGeom prst="rect">
            <a:avLst/>
          </a:prstGeom>
        </p:spPr>
        <p:txBody>
          <a:bodyPr anchor="b"/>
          <a:lstStyle>
            <a:lvl1pPr fontAlgn="t">
              <a:defRPr sz="3000" b="1" i="0" cap="all" baseline="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052D8C-9D5D-BD40-B03D-E681368A50E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32022" y="187417"/>
            <a:ext cx="1790285" cy="75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730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Logo On top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3302BB5-7CC9-8549-908D-CF26B04AC1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F052D8C-9D5D-BD40-B03D-E681368A50E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32022" y="187417"/>
            <a:ext cx="1790285" cy="75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0860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No Log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8ADE985-D0CD-3D42-9E47-CA1E553272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EDE73-D44D-9E4C-9001-399737660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8" y="1889692"/>
            <a:ext cx="11082339" cy="462320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/>
            </a:lvl2pPr>
            <a:lvl3pPr marL="1143000" indent="-228600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3pPr>
            <a:lvl4pPr>
              <a:buClr>
                <a:schemeClr val="accent2"/>
              </a:buClr>
              <a:defRPr/>
            </a:lvl4pPr>
            <a:lvl5pPr marL="2057400" indent="-228600">
              <a:buClr>
                <a:schemeClr val="accent2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01B8F02-C9C8-5D4D-BF0D-7C7A88458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8" y="950534"/>
            <a:ext cx="7850580" cy="633412"/>
          </a:xfrm>
          <a:prstGeom prst="rect">
            <a:avLst/>
          </a:prstGeom>
        </p:spPr>
        <p:txBody>
          <a:bodyPr anchor="b"/>
          <a:lstStyle>
            <a:lvl1pPr fontAlgn="t">
              <a:defRPr sz="3000" b="1" i="0" cap="all" baseline="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9470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No Log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DE5B351-97C3-7845-851C-4E1A934510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063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_smal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8F387E27-EE32-B541-A38F-AE3BDC37F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9" y="728662"/>
            <a:ext cx="6710363" cy="1066683"/>
          </a:xfrm>
          <a:prstGeom prst="rect">
            <a:avLst/>
          </a:prstGeom>
        </p:spPr>
        <p:txBody>
          <a:bodyPr anchor="b"/>
          <a:lstStyle>
            <a:lvl1pPr fontAlgn="t">
              <a:defRPr sz="3000" b="1" i="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AE167F7-563A-F248-AAD0-224A38048C41}"/>
              </a:ext>
            </a:extLst>
          </p:cNvPr>
          <p:cNvSpPr/>
          <p:nvPr userDrawn="1"/>
        </p:nvSpPr>
        <p:spPr>
          <a:xfrm>
            <a:off x="9835662" y="3962400"/>
            <a:ext cx="2356338" cy="2895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C93A181-3DB2-F646-9FFE-744308E56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2357438"/>
            <a:ext cx="11060724" cy="3621331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1pPr>
            <a:lvl2pPr>
              <a:buClr>
                <a:schemeClr val="accent2"/>
              </a:buClr>
              <a:defRPr/>
            </a:lvl2pPr>
            <a:lvl3pPr marL="1143000" indent="-228600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3pPr>
            <a:lvl4pPr>
              <a:buClr>
                <a:schemeClr val="accent2"/>
              </a:buClr>
              <a:defRPr/>
            </a:lvl4pPr>
            <a:lvl5pPr marL="2057400" indent="-228600">
              <a:buClr>
                <a:schemeClr val="accent2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B87021-3B88-1944-BC88-01FC9B409A0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32022" y="187417"/>
            <a:ext cx="1790285" cy="75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4435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Yo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0812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A9299-1166-052C-24CE-C5F80E630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7403A7-F5D7-C5C6-9D0B-CE108347C9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EDAC4-69D6-60DC-3440-1950912DA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390D-B5AA-4085-9858-F33A1AB206BA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B559F-29E8-C815-81C0-43E94E1B2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DFAD2-3176-FDD9-40B8-8E287887F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BC02C-3490-452D-8A87-E459AC7B45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4531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7E1FD-D5D0-C6AA-900E-16811D981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10EBE-CB80-DF0B-FE45-EFE9FE950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48823B-594B-DDC0-EE47-931749431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390D-B5AA-4085-9858-F33A1AB206BA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58BB9-5A18-178B-4D53-0C6FC6C8C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8C90F-4B36-75AC-673D-841B38274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BC02C-3490-452D-8A87-E459AC7B45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1964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30CC7-660F-5DDA-2764-B6E3BA33F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18AEEB-994F-8252-60D7-130275754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2E0E5-E98E-7F62-0585-F9CB9DC96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390D-B5AA-4085-9858-F33A1AB206BA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90EDC-E7D6-9484-0631-CA0596757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764C3-1DE3-6627-9C9B-029CAFFA9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BC02C-3490-452D-8A87-E459AC7B45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2132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F618D-2FE9-9304-B0CE-ADF1E672F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F8DED-8F10-DEDB-CA56-92168AA9E1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D6C46A-6203-24CD-42DD-C6081B09C5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62DEB9-5474-F5A1-B4D7-9B3640B15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390D-B5AA-4085-9858-F33A1AB206BA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717418-D3C4-BE33-1B5F-655E56146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011980-2540-71DD-151A-86E436C14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BC02C-3490-452D-8A87-E459AC7B45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606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DD39D-FF1B-3F1D-DC16-C3EAC0907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1B09A3-B21C-5327-5923-3241CCA89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056DD0-5C1B-BD3B-9745-F73F7C88BA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B62CDE-D1A1-8752-4FA8-F161972399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B17C9F-1559-E753-C47E-BA4C8A5B88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EA9E11-8F30-A830-A3F5-4AF8FE7C1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390D-B5AA-4085-9858-F33A1AB206BA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E16F09-9598-06B9-B4B9-1B76DF530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1FBE48-C061-5581-6420-AF11660FC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BC02C-3490-452D-8A87-E459AC7B45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3447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8D9B9-063B-1D79-172A-1CCF1350D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0B0035-3C22-EF4C-2A12-C9A8EF123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390D-B5AA-4085-9858-F33A1AB206BA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7C3EB9-C794-209A-92EC-30AAB491D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500017-67D1-45C5-A5C6-72159BF5B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BC02C-3490-452D-8A87-E459AC7B45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6220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E39C06-99A2-F760-013E-1A20B6FC3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390D-B5AA-4085-9858-F33A1AB206BA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5B2799-F6C2-CC74-128C-FF416E983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8AA923-E7EC-95D5-BBEC-8BE6D9FB7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BC02C-3490-452D-8A87-E459AC7B45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7102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0352A-6FB8-E7A6-6650-A12FDE445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97B028-6AD8-07C3-4C1B-8176B68E8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D8466B-8A8D-FAD9-046C-C84BEABB7B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6389C9-FDEC-6336-41C9-532FAEC92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390D-B5AA-4085-9858-F33A1AB206BA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1B5EF8-C06B-DF30-FFA2-6E63D3021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5CC2CB-4D4A-7FFE-F5D6-75E1A939B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BC02C-3490-452D-8A87-E459AC7B45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6885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233A9-C6D4-F8E6-8249-0646A10DA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40D834-05C3-55DF-A241-EC9B6AB36C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BB0574-B943-74FC-81E9-C91593DD42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29BFE1-7CF9-D93C-25E5-E7CCD412F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390D-B5AA-4085-9858-F33A1AB206BA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7DB592-A4C2-C4C4-AFA5-31FF6EC50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7181C-4B69-9204-65CB-5956757B2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BC02C-3490-452D-8A87-E459AC7B45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240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+ shape on top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Vrije vorm 15">
            <a:extLst>
              <a:ext uri="{FF2B5EF4-FFF2-40B4-BE49-F238E27FC236}">
                <a16:creationId xmlns:a16="http://schemas.microsoft.com/office/drawing/2014/main" id="{2FE82D9D-6256-EC4A-BAF5-E9CEA73F378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6508137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609598 h 6858000"/>
              <a:gd name="connsiteX5" fmla="*/ 4580038 w 12192000"/>
              <a:gd name="connsiteY5" fmla="*/ 609598 h 6858000"/>
              <a:gd name="connsiteX6" fmla="*/ 4580075 w 12192000"/>
              <a:gd name="connsiteY6" fmla="*/ 609600 h 6858000"/>
              <a:gd name="connsiteX7" fmla="*/ 6477409 w 12192000"/>
              <a:gd name="connsiteY7" fmla="*/ 2324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6508137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609598"/>
                </a:lnTo>
                <a:lnTo>
                  <a:pt x="4580038" y="609598"/>
                </a:lnTo>
                <a:lnTo>
                  <a:pt x="4580075" y="609600"/>
                </a:lnTo>
                <a:cubicBezTo>
                  <a:pt x="5282890" y="609600"/>
                  <a:pt x="5935804" y="393440"/>
                  <a:pt x="6477409" y="23248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0960452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D4479-EDBB-B9AB-AE51-5A74042C5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75F5D7-2468-41C4-B96A-2017BAD5AD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214D8-BD84-9CE1-CFBE-7D78121AE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390D-B5AA-4085-9858-F33A1AB206BA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2EF90-26CD-1444-AD2A-5EF88B54B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E44E8C-E240-501F-8204-D70945996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BC02C-3490-452D-8A87-E459AC7B45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8278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ACEF7D-84DD-A989-A6EE-AA2518BD54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ED00C2-E275-2433-FEEE-FC7290ABE6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CDC067-D3F4-CC9F-F0B9-1C303C505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6390D-B5AA-4085-9858-F33A1AB206BA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2DC2E-2979-D3DB-75E1-8B2FABFC5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A9332-A4CF-C5D4-1BB9-A94D6CFD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BC02C-3490-452D-8A87-E459AC7B45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4267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ankYo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0CF54A1-3E04-C558-E3DB-3A78E3B1778E}"/>
              </a:ext>
            </a:extLst>
          </p:cNvPr>
          <p:cNvSpPr/>
          <p:nvPr userDrawn="1"/>
        </p:nvSpPr>
        <p:spPr>
          <a:xfrm>
            <a:off x="607807" y="4448287"/>
            <a:ext cx="3501614" cy="19632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Free-form: Shape 53">
            <a:extLst>
              <a:ext uri="{FF2B5EF4-FFF2-40B4-BE49-F238E27FC236}">
                <a16:creationId xmlns:a16="http://schemas.microsoft.com/office/drawing/2014/main" id="{4CE3C01C-DD61-7F24-2F5C-180EDB9A6CA7}"/>
              </a:ext>
            </a:extLst>
          </p:cNvPr>
          <p:cNvSpPr/>
          <p:nvPr userDrawn="1"/>
        </p:nvSpPr>
        <p:spPr>
          <a:xfrm rot="20340336">
            <a:off x="3570816" y="3853391"/>
            <a:ext cx="1703070" cy="868680"/>
          </a:xfrm>
          <a:custGeom>
            <a:avLst/>
            <a:gdLst>
              <a:gd name="connsiteX0" fmla="*/ 1005840 w 1703070"/>
              <a:gd name="connsiteY0" fmla="*/ 0 h 868680"/>
              <a:gd name="connsiteX1" fmla="*/ 0 w 1703070"/>
              <a:gd name="connsiteY1" fmla="*/ 868680 h 868680"/>
              <a:gd name="connsiteX2" fmla="*/ 1703070 w 1703070"/>
              <a:gd name="connsiteY2" fmla="*/ 777240 h 868680"/>
              <a:gd name="connsiteX3" fmla="*/ 1005840 w 1703070"/>
              <a:gd name="connsiteY3" fmla="*/ 0 h 868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070" h="868680">
                <a:moveTo>
                  <a:pt x="1005840" y="0"/>
                </a:moveTo>
                <a:lnTo>
                  <a:pt x="0" y="868680"/>
                </a:lnTo>
                <a:lnTo>
                  <a:pt x="1703070" y="777240"/>
                </a:lnTo>
                <a:lnTo>
                  <a:pt x="1005840" y="0"/>
                </a:lnTo>
                <a:close/>
              </a:path>
            </a:pathLst>
          </a:custGeom>
          <a:solidFill>
            <a:srgbClr val="F7B28B"/>
          </a:solidFill>
          <a:ln>
            <a:solidFill>
              <a:srgbClr val="F7B28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5726BCD-5A43-7EEF-4A3A-B8EA5B7CD8F3}"/>
              </a:ext>
            </a:extLst>
          </p:cNvPr>
          <p:cNvSpPr/>
          <p:nvPr userDrawn="1"/>
        </p:nvSpPr>
        <p:spPr>
          <a:xfrm>
            <a:off x="3858738" y="-2115739"/>
            <a:ext cx="7114062" cy="71140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272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Logo On top 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A186AED-9D7E-7740-9BB2-B33D26DBEA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EDE73-D44D-9E4C-9001-399737660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8" y="1889692"/>
            <a:ext cx="11082339" cy="462320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/>
            </a:lvl2pPr>
            <a:lvl3pPr marL="1143000" indent="-228600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3pPr>
            <a:lvl4pPr>
              <a:buClr>
                <a:schemeClr val="accent2"/>
              </a:buClr>
              <a:defRPr/>
            </a:lvl4pPr>
            <a:lvl5pPr marL="2057400" indent="-228600">
              <a:buClr>
                <a:schemeClr val="accent2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01B8F02-C9C8-5D4D-BF0D-7C7A88458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8" y="950534"/>
            <a:ext cx="7850580" cy="633412"/>
          </a:xfrm>
          <a:prstGeom prst="rect">
            <a:avLst/>
          </a:prstGeom>
        </p:spPr>
        <p:txBody>
          <a:bodyPr anchor="b"/>
          <a:lstStyle>
            <a:lvl1pPr fontAlgn="t">
              <a:defRPr sz="3000" b="1" i="0" cap="all" baseline="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052D8C-9D5D-BD40-B03D-E681368A50E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32022" y="187417"/>
            <a:ext cx="1790285" cy="75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164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Logo On top 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EA1A1AE-9067-0B4A-99C0-B10281F7863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F052D8C-9D5D-BD40-B03D-E681368A50E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32022" y="187417"/>
            <a:ext cx="1790285" cy="75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994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o Logo-Dark Blu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B19146A-A59B-2545-B124-471A5B111F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EDE73-D44D-9E4C-9001-399737660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8" y="1889692"/>
            <a:ext cx="11082339" cy="462320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/>
            </a:lvl2pPr>
            <a:lvl3pPr marL="1143000" indent="-228600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3pPr>
            <a:lvl4pPr>
              <a:buClr>
                <a:schemeClr val="accent2"/>
              </a:buClr>
              <a:defRPr/>
            </a:lvl4pPr>
            <a:lvl5pPr marL="2057400" indent="-228600">
              <a:buClr>
                <a:schemeClr val="accent2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01B8F02-C9C8-5D4D-BF0D-7C7A88458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8" y="950534"/>
            <a:ext cx="7850580" cy="633412"/>
          </a:xfrm>
          <a:prstGeom prst="rect">
            <a:avLst/>
          </a:prstGeom>
        </p:spPr>
        <p:txBody>
          <a:bodyPr anchor="b"/>
          <a:lstStyle>
            <a:lvl1pPr fontAlgn="t">
              <a:defRPr sz="3000" b="1" i="0" cap="all" baseline="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282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No logo-Dark Blu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C10E061-E9EC-AA47-B26C-7673E06A32B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079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Logo On top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144E415-3859-F943-B477-4B8083592C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EDE73-D44D-9E4C-9001-399737660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8" y="1889692"/>
            <a:ext cx="11082339" cy="462320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/>
            </a:lvl2pPr>
            <a:lvl3pPr marL="1143000" indent="-228600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3pPr>
            <a:lvl4pPr>
              <a:buClr>
                <a:schemeClr val="accent2"/>
              </a:buClr>
              <a:defRPr/>
            </a:lvl4pPr>
            <a:lvl5pPr marL="2057400" indent="-228600">
              <a:buClr>
                <a:schemeClr val="accent2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01B8F02-C9C8-5D4D-BF0D-7C7A88458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8" y="950534"/>
            <a:ext cx="7850580" cy="633412"/>
          </a:xfrm>
          <a:prstGeom prst="rect">
            <a:avLst/>
          </a:prstGeom>
        </p:spPr>
        <p:txBody>
          <a:bodyPr anchor="b"/>
          <a:lstStyle>
            <a:lvl1pPr fontAlgn="t">
              <a:defRPr sz="3000" b="1" i="0" cap="all" baseline="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052D8C-9D5D-BD40-B03D-E681368A50E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32022" y="187417"/>
            <a:ext cx="1790285" cy="75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72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Logo On top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F0E4B75-C555-2545-A0A8-0D81863083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F052D8C-9D5D-BD40-B03D-E681368A50E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32022" y="187417"/>
            <a:ext cx="1790285" cy="75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658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2414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87" r:id="rId2"/>
    <p:sldLayoutId id="2147483667" r:id="rId3"/>
    <p:sldLayoutId id="2147483677" r:id="rId4"/>
    <p:sldLayoutId id="2147483678" r:id="rId5"/>
    <p:sldLayoutId id="2147483670" r:id="rId6"/>
    <p:sldLayoutId id="2147483676" r:id="rId7"/>
    <p:sldLayoutId id="2147483679" r:id="rId8"/>
    <p:sldLayoutId id="2147483685" r:id="rId9"/>
    <p:sldLayoutId id="2147483673" r:id="rId10"/>
    <p:sldLayoutId id="2147483669" r:id="rId11"/>
    <p:sldLayoutId id="2147483682" r:id="rId12"/>
    <p:sldLayoutId id="2147483684" r:id="rId13"/>
    <p:sldLayoutId id="2147483671" r:id="rId14"/>
    <p:sldLayoutId id="2147483674" r:id="rId15"/>
    <p:sldLayoutId id="2147483683" r:id="rId16"/>
    <p:sldLayoutId id="2147483686" r:id="rId17"/>
    <p:sldLayoutId id="2147483672" r:id="rId18"/>
    <p:sldLayoutId id="2147483675" r:id="rId19"/>
    <p:sldLayoutId id="2147483663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B26FE7-6899-7568-2B5C-3F9436B13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01C6A-243A-1CCD-5F16-333784CF1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DADCB-9B74-BC34-9499-471722B897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76390D-B5AA-4085-9858-F33A1AB206BA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204F7-1E0D-9D5A-F0E0-EE5AD4C874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D14C9-F678-9856-5AE3-79520B74EB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FBC02C-3490-452D-8A87-E459AC7B45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483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enqa.eu/contact/#newsletter" TargetMode="Externa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FB369EA-469A-744B-8F93-DEB4B6F9C7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398" y="2600324"/>
            <a:ext cx="10947402" cy="3800475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Revision of the ESG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Anna Gover, ENQA Director</a:t>
            </a:r>
          </a:p>
          <a:p>
            <a:r>
              <a:rPr lang="en-GB" sz="2000" dirty="0"/>
              <a:t>29 October 2024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330D666-246F-1A45-AF9C-13FEE8CE8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431559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AF3BF0-A8A4-7E1C-02D6-D231FE25F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8" y="950534"/>
            <a:ext cx="11082338" cy="633412"/>
          </a:xfrm>
        </p:spPr>
        <p:txBody>
          <a:bodyPr/>
          <a:lstStyle/>
          <a:p>
            <a:r>
              <a:rPr lang="en-GB" dirty="0"/>
              <a:t>Key considerations for the ESG revision</a:t>
            </a:r>
            <a:endParaRPr lang="en-B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132644-58AA-5649-E06B-A049A8227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8" y="1889692"/>
            <a:ext cx="11280650" cy="4623208"/>
          </a:xfrm>
        </p:spPr>
        <p:txBody>
          <a:bodyPr/>
          <a:lstStyle/>
          <a:p>
            <a:r>
              <a:rPr lang="en-GB" dirty="0"/>
              <a:t>Evolution rather than revolution</a:t>
            </a:r>
          </a:p>
          <a:p>
            <a:r>
              <a:rPr lang="en-GB" dirty="0"/>
              <a:t>Maintain applicability in diverse contexts and explore areas of unclarity</a:t>
            </a:r>
          </a:p>
          <a:p>
            <a:r>
              <a:rPr lang="en-GB" dirty="0"/>
              <a:t>Ensure relevance in international contexts for IQA and EQA</a:t>
            </a:r>
          </a:p>
          <a:p>
            <a:r>
              <a:rPr lang="en-GB" dirty="0"/>
              <a:t>Situate learning and teaching in the broader context</a:t>
            </a:r>
          </a:p>
          <a:p>
            <a:r>
              <a:rPr lang="en-GB" dirty="0"/>
              <a:t>Future-proof: balance current issues with long term relevance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6227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EF2B80F-BD3B-B108-DDDA-011C1521F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Introduction: Update and clarify context and key concepts; restructure and make main messages clearer</a:t>
            </a:r>
          </a:p>
          <a:p>
            <a:r>
              <a:rPr lang="en-GB" dirty="0"/>
              <a:t>Part 1: digitalisation (including online and blended provision), diversity of learners and academic staff, flexible learning pathways, links with other institutional missions, transversal topics (…)</a:t>
            </a:r>
          </a:p>
          <a:p>
            <a:r>
              <a:rPr lang="en-GB" dirty="0"/>
              <a:t>Part 2: flexibility in QA methodologies while maintaining sufficient accountability (…)</a:t>
            </a:r>
          </a:p>
          <a:p>
            <a:r>
              <a:rPr lang="en-GB" dirty="0"/>
              <a:t>Part 3: thematic analysis (…)</a:t>
            </a:r>
          </a:p>
          <a:p>
            <a:endParaRPr lang="en-B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96BEB2B-DF59-900C-50ED-01BA02AA1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TOPICS to address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3814587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7CEFA21-DFC1-A903-44A3-C6DD8AFFF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ESG Steering Committee</a:t>
            </a:r>
          </a:p>
          <a:p>
            <a:pPr lvl="1"/>
            <a:r>
              <a:rPr lang="en-GB" dirty="0"/>
              <a:t>Representatives of all ESG authors (ENQA, EUA, EURASHE, ESU, EQAR, Education International &amp; Business Europe)</a:t>
            </a:r>
          </a:p>
          <a:p>
            <a:pPr lvl="1"/>
            <a:r>
              <a:rPr lang="en-GB" dirty="0"/>
              <a:t>Coordinate the overall process, including main directions and consultations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/>
              <a:t>ESG Drafting Group</a:t>
            </a:r>
          </a:p>
          <a:p>
            <a:pPr lvl="1"/>
            <a:r>
              <a:rPr lang="en-GB" dirty="0"/>
              <a:t>Representatives of primary ESG authors (ENQA, EUA, EURASHE &amp; ESU)</a:t>
            </a:r>
          </a:p>
          <a:p>
            <a:pPr lvl="1"/>
            <a:r>
              <a:rPr lang="en-GB" dirty="0"/>
              <a:t>Prepare drafts and identify issues for further discussion</a:t>
            </a:r>
          </a:p>
          <a:p>
            <a:endParaRPr lang="en-B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3C67690-85B0-6B1E-7414-5EB2785FE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Structures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3828941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ED3312-28EA-92BE-ABDA-0DBCAA3876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0E0C7F-E2D9-B067-734A-AB94299A7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parallel (starting mid-2025): revision of the European Approach for QA of Joint Programmes</a:t>
            </a:r>
          </a:p>
          <a:p>
            <a:r>
              <a:rPr lang="en-GB" dirty="0"/>
              <a:t>Public consultation in autumn/winter 2025</a:t>
            </a:r>
          </a:p>
          <a:p>
            <a:r>
              <a:rPr lang="en-GB" dirty="0"/>
              <a:t>Ongoing consultation through stakeholder organisations and BFUG</a:t>
            </a:r>
          </a:p>
          <a:p>
            <a:r>
              <a:rPr lang="en-GB" dirty="0"/>
              <a:t>Final versions agreed by BFUG in autumn 2026</a:t>
            </a:r>
          </a:p>
          <a:p>
            <a:r>
              <a:rPr lang="en-GB" dirty="0"/>
              <a:t>Formal adoption at Ministerial Conference in spring 2027</a:t>
            </a:r>
          </a:p>
          <a:p>
            <a:r>
              <a:rPr lang="en-GB" dirty="0"/>
              <a:t>Transition policy for agencies expecting reviews in 2027-28</a:t>
            </a:r>
          </a:p>
          <a:p>
            <a:endParaRPr lang="en-B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03BEF5A-8CB8-53F0-9F3C-2A61C630E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timeline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3579173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2C14B5-333D-6D85-318D-8079AA9CC290}"/>
              </a:ext>
            </a:extLst>
          </p:cNvPr>
          <p:cNvSpPr txBox="1"/>
          <p:nvPr/>
        </p:nvSpPr>
        <p:spPr>
          <a:xfrm>
            <a:off x="4765340" y="1452046"/>
            <a:ext cx="5340725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95A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Sign up to receive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95A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our quarterly newsletter: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E97132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https://www.enqa.eu/contact/#newsletter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E97132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C25262-2FB9-8CC9-432A-DC23C455A5F3}"/>
              </a:ext>
            </a:extLst>
          </p:cNvPr>
          <p:cNvSpPr txBox="1"/>
          <p:nvPr/>
        </p:nvSpPr>
        <p:spPr>
          <a:xfrm>
            <a:off x="739286" y="4519021"/>
            <a:ext cx="285229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>
                <a:ln>
                  <a:noFill/>
                </a:ln>
                <a:solidFill>
                  <a:srgbClr val="1C3E7B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Stay in touch!</a:t>
            </a:r>
          </a:p>
        </p:txBody>
      </p:sp>
      <p:pic>
        <p:nvPicPr>
          <p:cNvPr id="5" name="Graphic 4" descr="Open envelope with solid fill">
            <a:extLst>
              <a:ext uri="{FF2B5EF4-FFF2-40B4-BE49-F238E27FC236}">
                <a16:creationId xmlns:a16="http://schemas.microsoft.com/office/drawing/2014/main" id="{6B24BC34-12F7-9C23-1E2D-33E62A5993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127168" y="753009"/>
            <a:ext cx="617068" cy="61706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0424CE0-1C88-75CD-B6FF-0371235AF736}"/>
              </a:ext>
            </a:extLst>
          </p:cNvPr>
          <p:cNvSpPr txBox="1"/>
          <p:nvPr/>
        </p:nvSpPr>
        <p:spPr>
          <a:xfrm>
            <a:off x="5239509" y="2734344"/>
            <a:ext cx="4392386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95A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Follow ENQA on social media:</a:t>
            </a:r>
          </a:p>
        </p:txBody>
      </p:sp>
      <p:pic>
        <p:nvPicPr>
          <p:cNvPr id="16" name="Picture 15" descr="A group of blue square icons with white letters&#10;&#10;Description automatically generated">
            <a:extLst>
              <a:ext uri="{FF2B5EF4-FFF2-40B4-BE49-F238E27FC236}">
                <a16:creationId xmlns:a16="http://schemas.microsoft.com/office/drawing/2014/main" id="{CA9C87AF-11C1-1F35-300A-19252D082E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205" r="20679" b="18815"/>
          <a:stretch/>
        </p:blipFill>
        <p:spPr>
          <a:xfrm>
            <a:off x="6448143" y="3277977"/>
            <a:ext cx="1975118" cy="531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03467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ENQA">
      <a:dk1>
        <a:srgbClr val="000000"/>
      </a:dk1>
      <a:lt1>
        <a:srgbClr val="F9FCFD"/>
      </a:lt1>
      <a:dk2>
        <a:srgbClr val="1C3D7B"/>
      </a:dk2>
      <a:lt2>
        <a:srgbClr val="CCE6EF"/>
      </a:lt2>
      <a:accent1>
        <a:srgbClr val="EF774D"/>
      </a:accent1>
      <a:accent2>
        <a:srgbClr val="F7B28C"/>
      </a:accent2>
      <a:accent3>
        <a:srgbClr val="0390B3"/>
      </a:accent3>
      <a:accent4>
        <a:srgbClr val="1C3D7B"/>
      </a:accent4>
      <a:accent5>
        <a:srgbClr val="CCE6EF"/>
      </a:accent5>
      <a:accent6>
        <a:srgbClr val="F8FBFC"/>
      </a:accent6>
      <a:hlink>
        <a:srgbClr val="EF774D"/>
      </a:hlink>
      <a:folHlink>
        <a:srgbClr val="F7B28B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ENQA-template-PPT-V3_OK" id="{CAE02753-10F3-5147-8207-6F6A12125C8D}" vid="{BDD9A277-0F59-5644-A1F5-65E74230F7F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ENQA-template-PPT-V3_OK</Template>
  <TotalTime>595</TotalTime>
  <Words>273</Words>
  <Application>Microsoft Office PowerPoint</Application>
  <PresentationFormat>Widescreen</PresentationFormat>
  <Paragraphs>40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Gill Sans MT</vt:lpstr>
      <vt:lpstr>Kantoorthema</vt:lpstr>
      <vt:lpstr>Office Theme</vt:lpstr>
      <vt:lpstr>PowerPoint Presentation</vt:lpstr>
      <vt:lpstr>Key considerations for the ESG revision</vt:lpstr>
      <vt:lpstr>TOPICS to address</vt:lpstr>
      <vt:lpstr>Structures</vt:lpstr>
      <vt:lpstr>timeline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Anthony JASPER</dc:creator>
  <cp:lastModifiedBy>Anna Gover | ENQA</cp:lastModifiedBy>
  <cp:revision>22</cp:revision>
  <cp:lastPrinted>2022-06-29T14:02:27Z</cp:lastPrinted>
  <dcterms:created xsi:type="dcterms:W3CDTF">2020-11-18T15:49:46Z</dcterms:created>
  <dcterms:modified xsi:type="dcterms:W3CDTF">2024-10-22T19:51:54Z</dcterms:modified>
</cp:coreProperties>
</file>