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ADC1B-476D-4E48-91EA-EA1F0E0C3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5409EF-A883-42B7-AFAA-9BE7F4859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1E007C-0ADE-4B32-B2A4-A9F831CA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8FD1C79-66B6-4F40-9BB4-47C1273B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3F204D9-3310-4DD4-9BC2-079C52BB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261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D7123-2933-41B5-96F4-010A7786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FFEA9DF-DD8D-45E8-B964-57C05B31E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E8E52DF-E28D-4978-8297-1AFBB28E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A8F7B94-E5C2-411B-8706-775DF3FC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D8F40E7-F379-451E-AC06-19C8CF92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61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9E56FA-7EBC-48BF-BA57-9BD7B66F0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335DF3-9CAD-4DB4-85AE-E55B30C48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80E52E8-DC40-4CF3-BB86-67799925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FEDFEFE-958B-4B66-865F-1F78D02B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91ECE7-04C2-4DCA-A449-E87B083B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778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1CCA0-C183-4D9B-9CF8-EAB4B572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72AC7C5-F73A-4C67-8779-5DE57F067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4FCC86B-70D2-432B-95EF-07538348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535B89-97CE-4692-996D-B0CCB7EA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310BBD2-ECDA-4D7C-ABE3-597B4405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220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C5F56-FFD9-4D31-B81D-2268357C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BD7C9DA-9844-47B4-8FCF-DD9A589E9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75419BB-C5CC-4850-8DB6-717826B4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DDEA877-12CC-40D7-8CEE-855F3972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675F19-C9A0-41C9-BCA7-860DC040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855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8393F-C0ED-42B1-B467-AC541C3B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EB1BEA-9EA6-4A01-9EC8-F4248B68A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5A94BBA-06E8-4AAB-AA69-43C6696FE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35CB50B-4B92-4177-A5E1-D901D250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6D39BB7-2F43-41C0-AD43-AE5BF8DCB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E910E48-EB43-4FFA-992C-B3B40B7C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620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28BBA-87CB-4DF7-9492-1B891AA2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E598367-E822-434C-A82D-7E29D7FBE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F991258-16F7-4C55-9383-FC203257A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DCD7D1E-CC0F-44BB-BE64-AA7D6B1F7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70F62A1-BEA2-4ACD-9E31-B6673C8A4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0053A87-DE43-4FBF-9256-8E7C2D40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2B280851-4DD4-4CEF-9A82-9B915700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93A0BEB-0ED3-48A2-956F-39A07FC1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8986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E0FCA-696F-416A-900D-0F9AF049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4F2745B8-2EC7-4E5B-A172-9E00B099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40A74DD-FD85-4205-B42C-91537344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11412AE-AB13-4369-B885-F4CE276E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50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6ED3DAF-8137-4F8E-8F54-95F014C2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34472FE-55D9-49CE-B2BD-7B7C1E75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AC8B136-6D5F-4A0B-B89C-24228233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817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5AF42-EC3F-406B-9349-BA7CA4FB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DAEC077-9B60-449A-B12A-3AA432AE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6052B4B-35E2-4D08-9603-8C290B402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05462A4-9C9F-429B-A146-733E50FE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BB06DD6-2A48-4873-ABEB-D5B62011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A23F498-4166-46E1-B7A9-BFF69969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264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B728C-6EC7-4972-B76F-CDB415E8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B8E48F7-A27C-4861-A214-181CEF580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FA5B461-1F5B-4152-B4EA-9B992892E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6F80C66-A537-4F0F-8D7B-4978DD51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7A73566-BDBB-485E-A2D8-9EF83B03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60CCC00-41DD-4C72-9330-2CDE9422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557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62EBA6C-76A8-4081-AB52-FCD7C816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DFF2434-844C-4DAE-B969-6374CF111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1BABC14-01C0-4FFA-9B30-8843CC16C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6128F-3FD7-4338-9A42-545C211B5B07}" type="datetimeFigureOut">
              <a:rPr lang="pt-PT" smtClean="0"/>
              <a:t>06/12/2021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AB0676F-49E9-425D-A2D4-748128A36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356EF17-6BE5-46C3-BAD1-0C2C9753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0A7A1-8421-48D7-91C1-FDAA8B20BB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239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m terra, objeto de exterior, inseto&#10;&#10;Descrição gerada automaticamente">
            <a:extLst>
              <a:ext uri="{FF2B5EF4-FFF2-40B4-BE49-F238E27FC236}">
                <a16:creationId xmlns:a16="http://schemas.microsoft.com/office/drawing/2014/main" id="{90AB387C-A198-40BF-BFC5-FA2508519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3" r="3621" b="5097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8D5F33-8B2C-4B2C-A80A-D2BB75917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700"/>
              <a:t>The Impact of Pandemic in </a:t>
            </a:r>
            <a:br>
              <a:rPr lang="en-US" sz="3700"/>
            </a:br>
            <a:r>
              <a:rPr lang="en-US" sz="3700"/>
              <a:t>Cross-Border External Quality Assurance in Europe </a:t>
            </a:r>
            <a:endParaRPr lang="pt-PT" sz="37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137A88-08EC-4562-8540-71A1538E9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4413" y="4758061"/>
            <a:ext cx="4217547" cy="198506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PT" sz="1600" dirty="0"/>
              <a:t>Nathan Ono de Carvalho; 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PT" sz="1600" dirty="0"/>
              <a:t>Maria J. Rosa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PT" sz="1600" dirty="0" err="1"/>
              <a:t>and</a:t>
            </a:r>
            <a:r>
              <a:rPr lang="pt-PT" sz="1600" dirty="0"/>
              <a:t>  Alberto Amaral</a:t>
            </a:r>
          </a:p>
          <a:p>
            <a:pPr algn="r"/>
            <a:endParaRPr lang="pt-PT" sz="16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PT" sz="1600" dirty="0"/>
              <a:t>CIPES, </a:t>
            </a:r>
            <a:r>
              <a:rPr lang="pt-PT" sz="1600" dirty="0" err="1"/>
              <a:t>University</a:t>
            </a:r>
            <a:r>
              <a:rPr lang="pt-PT" sz="1600" dirty="0"/>
              <a:t> </a:t>
            </a:r>
            <a:r>
              <a:rPr lang="pt-PT" sz="1600" dirty="0" err="1"/>
              <a:t>of</a:t>
            </a:r>
            <a:r>
              <a:rPr lang="pt-PT" sz="1600" dirty="0"/>
              <a:t> Aveiro;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PT" sz="1600" dirty="0"/>
              <a:t>DEGEIT </a:t>
            </a:r>
            <a:r>
              <a:rPr lang="pt-PT" sz="1600" dirty="0" err="1"/>
              <a:t>and</a:t>
            </a:r>
            <a:r>
              <a:rPr lang="pt-PT" sz="1600" dirty="0"/>
              <a:t> CIPES, </a:t>
            </a:r>
            <a:r>
              <a:rPr lang="pt-PT" sz="1600" dirty="0" err="1"/>
              <a:t>University</a:t>
            </a:r>
            <a:r>
              <a:rPr lang="pt-PT" sz="1600" dirty="0"/>
              <a:t> </a:t>
            </a:r>
            <a:r>
              <a:rPr lang="pt-PT" sz="1600" dirty="0" err="1"/>
              <a:t>of</a:t>
            </a:r>
            <a:r>
              <a:rPr lang="pt-PT" sz="1600" dirty="0"/>
              <a:t> Aveiro;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PT" sz="1600" dirty="0"/>
              <a:t>CIPES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10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DBCE73-98B4-44C1-8266-7168EDCB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pt-PT" sz="3200" dirty="0"/>
              <a:t>Background </a:t>
            </a:r>
            <a:r>
              <a:rPr lang="en-GB" sz="3200" dirty="0"/>
              <a:t>and Purpose</a:t>
            </a:r>
            <a:endParaRPr lang="pt-PT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1A30C2-35FD-4FDF-ADF6-6DEF194CC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5" r="5128" b="2"/>
          <a:stretch/>
        </p:blipFill>
        <p:spPr>
          <a:xfrm>
            <a:off x="6298826" y="0"/>
            <a:ext cx="5907810" cy="685800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7" name="Picture 4" descr="Ícones de Positivo - Download Gratuito de vetor, PNG, SVG e GIF">
            <a:extLst>
              <a:ext uri="{FF2B5EF4-FFF2-40B4-BE49-F238E27FC236}">
                <a16:creationId xmlns:a16="http://schemas.microsoft.com/office/drawing/2014/main" id="{DBCF88AB-BF23-479E-A989-8D36C987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07" y="3375188"/>
            <a:ext cx="619299" cy="7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15EDE6E-D8C6-4129-8643-5B4BC88C9314}"/>
              </a:ext>
            </a:extLst>
          </p:cNvPr>
          <p:cNvSpPr txBox="1"/>
          <p:nvPr/>
        </p:nvSpPr>
        <p:spPr>
          <a:xfrm>
            <a:off x="656236" y="3786568"/>
            <a:ext cx="3907550" cy="3745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Arial" panose="020B0604020202020204" pitchFamily="34" charset="0"/>
              </a:rPr>
              <a:t>Cross-border Higher Education (CBHE)</a:t>
            </a:r>
            <a:endParaRPr lang="pt-PT" sz="16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6A8DD74-9087-4434-973C-D38E530331D7}"/>
              </a:ext>
            </a:extLst>
          </p:cNvPr>
          <p:cNvSpPr txBox="1"/>
          <p:nvPr/>
        </p:nvSpPr>
        <p:spPr>
          <a:xfrm>
            <a:off x="656237" y="2659182"/>
            <a:ext cx="3907550" cy="9131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Arial" panose="020B0604020202020204" pitchFamily="34" charset="0"/>
              </a:rPr>
              <a:t>Failure of national quality assurance (QA) systems in providing higher education institutions (HEIs) international recognition</a:t>
            </a:r>
            <a:endParaRPr lang="pt-PT" sz="1600" dirty="0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FEAF46A-00E0-42F4-BD2C-F84659398B69}"/>
              </a:ext>
            </a:extLst>
          </p:cNvPr>
          <p:cNvGrpSpPr/>
          <p:nvPr/>
        </p:nvGrpSpPr>
        <p:grpSpPr>
          <a:xfrm>
            <a:off x="4691595" y="2676161"/>
            <a:ext cx="901196" cy="871901"/>
            <a:chOff x="5001200" y="1573431"/>
            <a:chExt cx="2523128" cy="2820773"/>
          </a:xfrm>
        </p:grpSpPr>
        <p:pic>
          <p:nvPicPr>
            <p:cNvPr id="24" name="Gráfico 23" descr="Friso com preenchimento sólido">
              <a:extLst>
                <a:ext uri="{FF2B5EF4-FFF2-40B4-BE49-F238E27FC236}">
                  <a16:creationId xmlns:a16="http://schemas.microsoft.com/office/drawing/2014/main" id="{7A048BF7-0CA5-4EAE-99A0-23040F632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01200" y="2660317"/>
              <a:ext cx="1733887" cy="1733887"/>
            </a:xfrm>
            <a:prstGeom prst="rect">
              <a:avLst/>
            </a:prstGeom>
          </p:spPr>
        </p:pic>
        <p:pic>
          <p:nvPicPr>
            <p:cNvPr id="25" name="Gráfico 24" descr="Friso com preenchimento sólido">
              <a:extLst>
                <a:ext uri="{FF2B5EF4-FFF2-40B4-BE49-F238E27FC236}">
                  <a16:creationId xmlns:a16="http://schemas.microsoft.com/office/drawing/2014/main" id="{70EAE068-1842-4208-836D-FEED9A236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18182" y="2729160"/>
              <a:ext cx="1499923" cy="1499923"/>
            </a:xfrm>
            <a:prstGeom prst="rect">
              <a:avLst/>
            </a:prstGeom>
          </p:spPr>
        </p:pic>
        <p:pic>
          <p:nvPicPr>
            <p:cNvPr id="26" name="Picture 8" descr="Globe PNG, Globe Transparent Background - FreeIconsPNG">
              <a:extLst>
                <a:ext uri="{FF2B5EF4-FFF2-40B4-BE49-F238E27FC236}">
                  <a16:creationId xmlns:a16="http://schemas.microsoft.com/office/drawing/2014/main" id="{056FBD3A-1B5B-4CF3-8CBD-6D67D4242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73431"/>
              <a:ext cx="2160240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31F01D7-6848-43C5-BD5D-2737EFF154B0}"/>
              </a:ext>
            </a:extLst>
          </p:cNvPr>
          <p:cNvSpPr txBox="1"/>
          <p:nvPr/>
        </p:nvSpPr>
        <p:spPr>
          <a:xfrm>
            <a:off x="656236" y="4584706"/>
            <a:ext cx="4779570" cy="128574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CBEQA can be understood as 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external QA activities conducted in a country that is not the one where the QA agency is based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(ENQA et al, 2017). </a:t>
            </a:r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881D08D-EA44-4FC0-8A99-F1E6B9407E42}"/>
              </a:ext>
            </a:extLst>
          </p:cNvPr>
          <p:cNvSpPr txBox="1"/>
          <p:nvPr/>
        </p:nvSpPr>
        <p:spPr>
          <a:xfrm>
            <a:off x="2778745" y="6300583"/>
            <a:ext cx="33172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200" dirty="0">
                <a:latin typeface="Calibri" panose="020F0502020204030204" pitchFamily="34" charset="0"/>
                <a:cs typeface="Calibri" panose="020F0502020204030204" pitchFamily="34" charset="0"/>
              </a:rPr>
              <a:t>(Hou, Morse &amp; Wang, 2017; Trifiro, 2018; Amaral </a:t>
            </a:r>
            <a:r>
              <a:rPr lang="pt-P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pt-PT" sz="1200" dirty="0">
                <a:latin typeface="Calibri" panose="020F0502020204030204" pitchFamily="34" charset="0"/>
                <a:cs typeface="Calibri" panose="020F0502020204030204" pitchFamily="34" charset="0"/>
              </a:rPr>
              <a:t> al, 2016; Hou, 2014; Stella &amp; Woodhouse, 2010) </a:t>
            </a:r>
          </a:p>
        </p:txBody>
      </p:sp>
    </p:spTree>
    <p:extLst>
      <p:ext uri="{BB962C8B-B14F-4D97-AF65-F5344CB8AC3E}">
        <p14:creationId xmlns:p14="http://schemas.microsoft.com/office/powerpoint/2010/main" val="367726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35DDC9-9EE6-4986-89BC-FBC6292D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Background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and Purpose</a:t>
            </a:r>
            <a:endParaRPr lang="en-US" sz="3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FDCC173-0AED-4B27-B1EF-EFEBDFF666F6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/>
              <a:t>However, in 2020, the COVID-19 </a:t>
            </a:r>
            <a:r>
              <a:rPr lang="en-US" dirty="0">
                <a:solidFill>
                  <a:srgbClr val="002060"/>
                </a:solidFill>
              </a:rPr>
              <a:t>pandemic brought significant impacts on the normal functionality of society</a:t>
            </a:r>
            <a:r>
              <a:rPr lang="en-US" dirty="0"/>
              <a:t>, including HEIs, QA agencies and governmental bodies (</a:t>
            </a:r>
            <a:r>
              <a:rPr lang="en-US" dirty="0" err="1"/>
              <a:t>Sahu</a:t>
            </a:r>
            <a:r>
              <a:rPr lang="en-US" dirty="0"/>
              <a:t>, 2020; Hou et al, 2021). This work </a:t>
            </a:r>
            <a:r>
              <a:rPr lang="en-US" dirty="0">
                <a:solidFill>
                  <a:srgbClr val="002060"/>
                </a:solidFill>
              </a:rPr>
              <a:t>aims to </a:t>
            </a:r>
            <a:r>
              <a:rPr lang="en-US" dirty="0" err="1">
                <a:solidFill>
                  <a:srgbClr val="002060"/>
                </a:solidFill>
              </a:rPr>
              <a:t>analyse</a:t>
            </a:r>
            <a:r>
              <a:rPr lang="en-US" dirty="0">
                <a:solidFill>
                  <a:srgbClr val="002060"/>
                </a:solidFill>
              </a:rPr>
              <a:t> the impact of the pandemic on CBEQA in Europe, using data available in the DEQAR database</a:t>
            </a:r>
            <a:r>
              <a:rPr lang="en-US" spc="50" dirty="0">
                <a:solidFill>
                  <a:srgbClr val="002060"/>
                </a:solidFill>
                <a:effectLst/>
              </a:rPr>
              <a:t>. </a:t>
            </a:r>
          </a:p>
        </p:txBody>
      </p:sp>
      <p:pic>
        <p:nvPicPr>
          <p:cNvPr id="4" name="Imagem 3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C115DB3C-155E-4179-9D5B-78DE2F85F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78"/>
          <a:stretch/>
        </p:blipFill>
        <p:spPr>
          <a:xfrm>
            <a:off x="5881787" y="562855"/>
            <a:ext cx="6074237" cy="6051332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50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C60480-768A-48C6-91AE-DBCFD0CAF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600" dirty="0"/>
              <a:t>Design methodology</a:t>
            </a:r>
            <a:endParaRPr lang="pt-PT" sz="3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233E00-5C22-48E9-9C0F-584244FE7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943" y="904296"/>
            <a:ext cx="6448450" cy="126211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dirty="0"/>
              <a:t>Firstly, data was statistically </a:t>
            </a:r>
            <a:r>
              <a:rPr lang="en-US" sz="1600" dirty="0" err="1"/>
              <a:t>analysed</a:t>
            </a:r>
            <a:r>
              <a:rPr lang="en-US" sz="1600" dirty="0"/>
              <a:t> following a descriptive quantitative approach (Coutinho, 2016); then, an exploratory content analysis of a sample of reports was conducted</a:t>
            </a:r>
            <a:r>
              <a:rPr lang="en-US" sz="1400" dirty="0"/>
              <a:t>.</a:t>
            </a:r>
            <a:endParaRPr lang="en-US" sz="1600" dirty="0"/>
          </a:p>
        </p:txBody>
      </p:sp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38EDF9FA-C1A1-4F9A-B857-0D264DD7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69" y="2285540"/>
            <a:ext cx="6440424" cy="406749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FCC9121-CC08-4524-8708-518ED3E840C9}"/>
              </a:ext>
            </a:extLst>
          </p:cNvPr>
          <p:cNvSpPr txBox="1"/>
          <p:nvPr/>
        </p:nvSpPr>
        <p:spPr>
          <a:xfrm>
            <a:off x="584770" y="2503272"/>
            <a:ext cx="4096573" cy="41552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A set of keywords (Covid; pandemic; quarantine; Coronavirus; virus; SARS-COV; crisis; "social distancing"; isolation; lockdown; "distance learning"; "virtual learning"; "remote learning"; "online learning”) was used to perform a search throughout all the filtered reports and select the ones to be content </a:t>
            </a:r>
            <a:r>
              <a:rPr lang="en-US" dirty="0" err="1"/>
              <a:t>analysed</a:t>
            </a:r>
            <a:r>
              <a:rPr lang="en-US" dirty="0"/>
              <a:t> (18).</a:t>
            </a:r>
          </a:p>
        </p:txBody>
      </p:sp>
    </p:spTree>
    <p:extLst>
      <p:ext uri="{BB962C8B-B14F-4D97-AF65-F5344CB8AC3E}">
        <p14:creationId xmlns:p14="http://schemas.microsoft.com/office/powerpoint/2010/main" val="1593912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AD9F5E-E503-483E-90A2-5E0788B8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pt-PT" sz="3400" dirty="0" err="1"/>
              <a:t>Results</a:t>
            </a:r>
            <a:r>
              <a:rPr lang="pt-PT" sz="3400" dirty="0"/>
              <a:t> </a:t>
            </a:r>
            <a:r>
              <a:rPr lang="pt-PT" sz="3400" dirty="0" err="1"/>
              <a:t>and</a:t>
            </a:r>
            <a:r>
              <a:rPr lang="pt-PT" sz="3400" dirty="0"/>
              <a:t> </a:t>
            </a:r>
            <a:r>
              <a:rPr lang="pt-PT" sz="3400" dirty="0" err="1"/>
              <a:t>preliminary</a:t>
            </a:r>
            <a:r>
              <a:rPr lang="pt-PT" sz="3400" dirty="0"/>
              <a:t> </a:t>
            </a:r>
            <a:r>
              <a:rPr lang="pt-PT" sz="3400" dirty="0" err="1"/>
              <a:t>conclusions</a:t>
            </a:r>
            <a:endParaRPr lang="pt-PT" sz="3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52B98DE-8AE4-424C-80F2-9A20D43E2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4"/>
            <a:ext cx="3939294" cy="365771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/>
              <a:t>It was possible to </a:t>
            </a:r>
            <a:r>
              <a:rPr lang="en-US" sz="1800" dirty="0">
                <a:solidFill>
                  <a:srgbClr val="002060"/>
                </a:solidFill>
              </a:rPr>
              <a:t>identify a decrease </a:t>
            </a:r>
            <a:r>
              <a:rPr lang="en-US" sz="1800" dirty="0"/>
              <a:t>both in the total number of reports and CBEQA reports </a:t>
            </a:r>
            <a:r>
              <a:rPr lang="en-US" sz="1800" dirty="0">
                <a:solidFill>
                  <a:srgbClr val="002060"/>
                </a:solidFill>
              </a:rPr>
              <a:t>in 2020</a:t>
            </a:r>
            <a:r>
              <a:rPr lang="en-US" sz="1800" dirty="0"/>
              <a:t>. Also, the decrease of </a:t>
            </a:r>
            <a:r>
              <a:rPr lang="en-US" sz="1800" dirty="0">
                <a:solidFill>
                  <a:srgbClr val="002060"/>
                </a:solidFill>
              </a:rPr>
              <a:t>national activities appears to be cyclic with evidence of three previous falls before 2020</a:t>
            </a:r>
            <a:r>
              <a:rPr lang="en-US" sz="1800" dirty="0"/>
              <a:t>. However, the decrease in CBEQA reports was smaller and </a:t>
            </a:r>
            <a:r>
              <a:rPr lang="en-US" sz="1800" dirty="0">
                <a:solidFill>
                  <a:srgbClr val="002060"/>
                </a:solidFill>
              </a:rPr>
              <a:t>only occurred in 2020 interrupting a tendency of increase over the years.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t-PT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F447FE-1E6F-4AB2-AB80-B11BE8688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55" y="2684094"/>
            <a:ext cx="6440424" cy="33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64D7FE-585F-49C2-9C5F-73CD022D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pt-PT" sz="3200" dirty="0" err="1"/>
              <a:t>Results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</a:t>
            </a:r>
            <a:r>
              <a:rPr lang="pt-PT" sz="3200" dirty="0" err="1"/>
              <a:t>preliminary</a:t>
            </a:r>
            <a:r>
              <a:rPr lang="pt-PT" sz="3200" dirty="0"/>
              <a:t> </a:t>
            </a:r>
            <a:r>
              <a:rPr lang="pt-PT" sz="3200" dirty="0" err="1"/>
              <a:t>conclusions</a:t>
            </a:r>
            <a:endParaRPr lang="pt-PT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8E84FE-D0FD-45F4-8B48-F302E7227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350902" cy="164592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/>
              <a:t>The content analysis of the 18 selected reports led to the identification of 3 main categories. Overall, it seems that QAA and HEIs were fast in adapting to online operation in order to continue their work, despite a number of challenges both QA and HEIs had to overcome</a:t>
            </a:r>
            <a:endParaRPr lang="pt-PT" sz="1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E98E498-53F0-4E5F-8A65-866DAAE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6" y="3406986"/>
            <a:ext cx="4557649" cy="26146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C127BA-8618-47AC-B20A-C5E0E8455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61" y="3426612"/>
            <a:ext cx="6748143" cy="27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1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000F33-8335-4F68-8F61-827922A0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Results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and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preliminary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pt-PT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conclusions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1317861-B486-41DC-BA30-6B4F581F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8" y="2182819"/>
            <a:ext cx="11097349" cy="40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2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C8ED5D-70D3-4A8E-8234-EDB29410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dirty="0"/>
              <a:t>Questions to guide the discussions</a:t>
            </a:r>
            <a:endParaRPr lang="pt-PT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9D0276C-3743-463E-9C86-9F21D08FB1BF}"/>
              </a:ext>
            </a:extLst>
          </p:cNvPr>
          <p:cNvSpPr/>
          <p:nvPr/>
        </p:nvSpPr>
        <p:spPr>
          <a:xfrm>
            <a:off x="-290543" y="2539616"/>
            <a:ext cx="11747680" cy="10311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algn="ctr"/>
            <a:r>
              <a:rPr lang="en-US"/>
              <a:t>Why the number of CBEQA reports has decreased less, when this type of QA activity implies crossing borders between countries and regions, which became far more difficult with the pandemic?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A3A4F77-393C-407A-905F-193D050A8DC2}"/>
              </a:ext>
            </a:extLst>
          </p:cNvPr>
          <p:cNvSpPr/>
          <p:nvPr/>
        </p:nvSpPr>
        <p:spPr>
          <a:xfrm>
            <a:off x="-290543" y="3706170"/>
            <a:ext cx="11747680" cy="11979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algn="ctr"/>
            <a:r>
              <a:rPr lang="en-US" dirty="0"/>
              <a:t>Is there a significant delay between the conclusion of the peer review report and its submission to DEQAR? Does this mean that reports made during the pandemic are still absent from the database?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423379C3-B17F-41CE-92E0-E67E929CA47D}"/>
              </a:ext>
            </a:extLst>
          </p:cNvPr>
          <p:cNvSpPr/>
          <p:nvPr/>
        </p:nvSpPr>
        <p:spPr>
          <a:xfrm>
            <a:off x="-290543" y="5039592"/>
            <a:ext cx="11747680" cy="12721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algn="ctr"/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Was the methodology to select the sample adequate (use of covid-19 related keywords)? Is it possible that the low number of covid-19 references in the reports is consequence of the </a:t>
            </a:r>
            <a:r>
              <a:rPr lang="en-US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normalisation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of the pandemic context?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8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86ADC4-4648-4042-89D1-E2E42D46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References</a:t>
            </a:r>
            <a:endParaRPr lang="pt-PT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045D53F-605F-4AF9-A5BD-5FBECB80A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500" dirty="0"/>
              <a:t>Amaral, A., Tavares, O., Cardoso, S., &amp; Sin, C. (2016). Shifting Institutional Boundaries Through Cross-Border Higher Education. Journal of Studies in International Education, 20(1), 48–60.</a:t>
            </a:r>
          </a:p>
          <a:p>
            <a:r>
              <a:rPr lang="en-US" sz="1500" dirty="0"/>
              <a:t>Coutinho, C. (2016). </a:t>
            </a:r>
            <a:r>
              <a:rPr lang="en-US" sz="1500" dirty="0" err="1"/>
              <a:t>Metodologia</a:t>
            </a:r>
            <a:r>
              <a:rPr lang="en-US" sz="1500" dirty="0"/>
              <a:t> da </a:t>
            </a:r>
            <a:r>
              <a:rPr lang="en-US" sz="1500" dirty="0" err="1"/>
              <a:t>investigação</a:t>
            </a:r>
            <a:r>
              <a:rPr lang="en-US" sz="1500" dirty="0"/>
              <a:t> </a:t>
            </a:r>
            <a:r>
              <a:rPr lang="en-US" sz="1500" dirty="0" err="1"/>
              <a:t>em</a:t>
            </a:r>
            <a:r>
              <a:rPr lang="en-US" sz="1500" dirty="0"/>
              <a:t> </a:t>
            </a:r>
            <a:r>
              <a:rPr lang="en-US" sz="1500" dirty="0" err="1"/>
              <a:t>Ciências</a:t>
            </a:r>
            <a:r>
              <a:rPr lang="en-US" sz="1500" dirty="0"/>
              <a:t> </a:t>
            </a:r>
            <a:r>
              <a:rPr lang="en-US" sz="1500" dirty="0" err="1"/>
              <a:t>Sociais</a:t>
            </a:r>
            <a:r>
              <a:rPr lang="en-US" sz="1500" dirty="0"/>
              <a:t> e </a:t>
            </a:r>
            <a:r>
              <a:rPr lang="en-US" sz="1500" dirty="0" err="1"/>
              <a:t>humanas</a:t>
            </a:r>
            <a:r>
              <a:rPr lang="en-US" sz="1500" dirty="0"/>
              <a:t> – </a:t>
            </a:r>
            <a:r>
              <a:rPr lang="en-US" sz="1500" dirty="0" err="1"/>
              <a:t>teoria</a:t>
            </a:r>
            <a:r>
              <a:rPr lang="en-US" sz="1500" dirty="0"/>
              <a:t> e </a:t>
            </a:r>
            <a:r>
              <a:rPr lang="en-US" sz="1500" dirty="0" err="1"/>
              <a:t>pratica</a:t>
            </a:r>
            <a:r>
              <a:rPr lang="en-US" sz="1500" dirty="0"/>
              <a:t>. </a:t>
            </a:r>
            <a:r>
              <a:rPr lang="en-US" sz="1500" dirty="0" err="1"/>
              <a:t>Lisboa</a:t>
            </a:r>
            <a:r>
              <a:rPr lang="en-US" sz="1500" dirty="0"/>
              <a:t>: ALMEDINA.</a:t>
            </a:r>
          </a:p>
          <a:p>
            <a:r>
              <a:rPr lang="en-US" sz="1500" dirty="0"/>
              <a:t>ENQA, ESU, EUA, EURASHE, &amp; EQAR. (2017). Key Considerations for Cross-Border Quality Assurance in the European Higher Education Area. Brussels. </a:t>
            </a:r>
          </a:p>
          <a:p>
            <a:r>
              <a:rPr lang="en-US" sz="1500" dirty="0"/>
              <a:t>Hou, A. Y.-C., Morse, R., &amp; Wang, W. (2017). Recognition of academic qualifications in transnational higher education and challenges for recognizing a joint degree in Europe and Asia. Studies in Higher Education, 42(7), 1211–1228; </a:t>
            </a:r>
          </a:p>
          <a:p>
            <a:r>
              <a:rPr lang="en-US" sz="1500" dirty="0" err="1"/>
              <a:t>Sahu</a:t>
            </a:r>
            <a:r>
              <a:rPr lang="en-US" sz="1500" dirty="0"/>
              <a:t> P. (2020) Closure of Universities Due to Coronavirus Disease 2019 (COVID-19): Impact on Education and Mental Health of Students and Academic Staff. </a:t>
            </a:r>
            <a:r>
              <a:rPr lang="en-US" sz="1500" dirty="0" err="1"/>
              <a:t>Cureus</a:t>
            </a:r>
            <a:r>
              <a:rPr lang="en-US" sz="1500" dirty="0"/>
              <a:t>, 12(4): e7541. </a:t>
            </a:r>
          </a:p>
          <a:p>
            <a:r>
              <a:rPr lang="en-US" sz="1500" dirty="0"/>
              <a:t>Stella, A. &amp; Woodhouse, D. (2010) International Accreditation in Higher Education. In: Peterson, P., Baker, E. &amp; McGaw, B. (Eds.). International Encyclopedia of Education (p.533-539). Elsevier.</a:t>
            </a:r>
          </a:p>
          <a:p>
            <a:r>
              <a:rPr lang="en-US" sz="1500" dirty="0"/>
              <a:t>Trifiro, F. (2018). Inter-agency cooperation in the quality assurance of transnational education: challenges and opportunities. Quality in Higher Education, 24(2), 136–153.</a:t>
            </a:r>
          </a:p>
          <a:p>
            <a:endParaRPr lang="pt-PT" sz="1500" dirty="0"/>
          </a:p>
        </p:txBody>
      </p:sp>
    </p:spTree>
    <p:extLst>
      <p:ext uri="{BB962C8B-B14F-4D97-AF65-F5344CB8AC3E}">
        <p14:creationId xmlns:p14="http://schemas.microsoft.com/office/powerpoint/2010/main" val="37395622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778</Words>
  <Application>Microsoft Office PowerPoint</Application>
  <PresentationFormat>Ecrã Panorâmico</PresentationFormat>
  <Paragraphs>35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The Impact of Pandemic in  Cross-Border External Quality Assurance in Europe </vt:lpstr>
      <vt:lpstr>Background and Purpose</vt:lpstr>
      <vt:lpstr>Background and Purpose</vt:lpstr>
      <vt:lpstr>Design methodology</vt:lpstr>
      <vt:lpstr>Results and preliminary conclusions</vt:lpstr>
      <vt:lpstr>Results and preliminary conclusions</vt:lpstr>
      <vt:lpstr>Results and preliminary conclusions</vt:lpstr>
      <vt:lpstr>Questions to guide the discussions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Pandemic in  Cross-Border External Quality Assurance in Europe </dc:title>
  <dc:creator>Nathan Carvalho</dc:creator>
  <cp:lastModifiedBy>Nathan Carvalho</cp:lastModifiedBy>
  <cp:revision>7</cp:revision>
  <dcterms:created xsi:type="dcterms:W3CDTF">2021-11-30T17:24:39Z</dcterms:created>
  <dcterms:modified xsi:type="dcterms:W3CDTF">2021-12-06T16:12:01Z</dcterms:modified>
</cp:coreProperties>
</file>